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handoutMasterIdLst>
    <p:handoutMasterId r:id="rId16"/>
  </p:handoutMasterIdLst>
  <p:sldIdLst>
    <p:sldId id="261" r:id="rId5"/>
    <p:sldId id="265" r:id="rId6"/>
    <p:sldId id="270" r:id="rId7"/>
    <p:sldId id="280" r:id="rId8"/>
    <p:sldId id="279" r:id="rId9"/>
    <p:sldId id="273" r:id="rId10"/>
    <p:sldId id="275" r:id="rId11"/>
    <p:sldId id="274" r:id="rId12"/>
    <p:sldId id="276" r:id="rId13"/>
    <p:sldId id="262" r:id="rId14"/>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Tessa" initials="SPA" lastIdx="1" clrIdx="0"/>
  <p:cmAuthor id="1" name="Tessa" initials="SPA" lastIdx="1" clrIdx="1"/>
  <p:cmAuthor id="2" name="Director Strategic Policy and Planning" initials="DSPP" lastIdx="4" clrIdx="2"/>
  <p:cmAuthor id="3" name="Colin Owen" initials="CO"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672" autoAdjust="0"/>
    <p:restoredTop sz="94329" autoAdjust="0"/>
  </p:normalViewPr>
  <p:slideViewPr>
    <p:cSldViewPr>
      <p:cViewPr varScale="1">
        <p:scale>
          <a:sx n="110" d="100"/>
          <a:sy n="110" d="100"/>
        </p:scale>
        <p:origin x="227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2919565" cy="495367"/>
          </a:xfrm>
          <a:prstGeom prst="rect">
            <a:avLst/>
          </a:prstGeom>
        </p:spPr>
        <p:txBody>
          <a:bodyPr vert="horz" lIns="91042" tIns="45522" rIns="91042" bIns="45522" rtlCol="0"/>
          <a:lstStyle>
            <a:lvl1pPr algn="l">
              <a:defRPr sz="1200"/>
            </a:lvl1pPr>
          </a:lstStyle>
          <a:p>
            <a:endParaRPr lang="en-GB"/>
          </a:p>
        </p:txBody>
      </p:sp>
      <p:sp>
        <p:nvSpPr>
          <p:cNvPr id="3" name="Date Placeholder 2"/>
          <p:cNvSpPr>
            <a:spLocks noGrp="1"/>
          </p:cNvSpPr>
          <p:nvPr>
            <p:ph type="dt" sz="quarter" idx="1"/>
          </p:nvPr>
        </p:nvSpPr>
        <p:spPr>
          <a:xfrm>
            <a:off x="3814626" y="3"/>
            <a:ext cx="2919565" cy="495367"/>
          </a:xfrm>
          <a:prstGeom prst="rect">
            <a:avLst/>
          </a:prstGeom>
        </p:spPr>
        <p:txBody>
          <a:bodyPr vert="horz" lIns="91042" tIns="45522" rIns="91042" bIns="45522" rtlCol="0"/>
          <a:lstStyle>
            <a:lvl1pPr algn="r">
              <a:defRPr sz="1200"/>
            </a:lvl1pPr>
          </a:lstStyle>
          <a:p>
            <a:fld id="{C140669F-2F00-4D7C-93B1-318FFEDC12D8}" type="datetimeFigureOut">
              <a:rPr lang="en-GB" smtClean="0"/>
              <a:pPr/>
              <a:t>18/07/2016</a:t>
            </a:fld>
            <a:endParaRPr lang="en-GB"/>
          </a:p>
        </p:txBody>
      </p:sp>
      <p:sp>
        <p:nvSpPr>
          <p:cNvPr id="4" name="Footer Placeholder 3"/>
          <p:cNvSpPr>
            <a:spLocks noGrp="1"/>
          </p:cNvSpPr>
          <p:nvPr>
            <p:ph type="ftr" sz="quarter" idx="2"/>
          </p:nvPr>
        </p:nvSpPr>
        <p:spPr>
          <a:xfrm>
            <a:off x="0" y="9370949"/>
            <a:ext cx="2919565" cy="495367"/>
          </a:xfrm>
          <a:prstGeom prst="rect">
            <a:avLst/>
          </a:prstGeom>
        </p:spPr>
        <p:txBody>
          <a:bodyPr vert="horz" lIns="91042" tIns="45522" rIns="91042" bIns="45522" rtlCol="0" anchor="b"/>
          <a:lstStyle>
            <a:lvl1pPr algn="l">
              <a:defRPr sz="1200"/>
            </a:lvl1pPr>
          </a:lstStyle>
          <a:p>
            <a:endParaRPr lang="en-GB"/>
          </a:p>
        </p:txBody>
      </p:sp>
      <p:sp>
        <p:nvSpPr>
          <p:cNvPr id="5" name="Slide Number Placeholder 4"/>
          <p:cNvSpPr>
            <a:spLocks noGrp="1"/>
          </p:cNvSpPr>
          <p:nvPr>
            <p:ph type="sldNum" sz="quarter" idx="3"/>
          </p:nvPr>
        </p:nvSpPr>
        <p:spPr>
          <a:xfrm>
            <a:off x="3814626" y="9370949"/>
            <a:ext cx="2919565" cy="495367"/>
          </a:xfrm>
          <a:prstGeom prst="rect">
            <a:avLst/>
          </a:prstGeom>
        </p:spPr>
        <p:txBody>
          <a:bodyPr vert="horz" lIns="91042" tIns="45522" rIns="91042" bIns="45522" rtlCol="0" anchor="b"/>
          <a:lstStyle>
            <a:lvl1pPr algn="r">
              <a:defRPr sz="1200"/>
            </a:lvl1pPr>
          </a:lstStyle>
          <a:p>
            <a:fld id="{7F15371F-B28B-48C4-A457-ECFA26417735}" type="slidenum">
              <a:rPr lang="en-GB" smtClean="0"/>
              <a:pPr/>
              <a:t>‹#›</a:t>
            </a:fld>
            <a:endParaRPr lang="en-GB"/>
          </a:p>
        </p:txBody>
      </p:sp>
    </p:spTree>
    <p:extLst>
      <p:ext uri="{BB962C8B-B14F-4D97-AF65-F5344CB8AC3E}">
        <p14:creationId xmlns:p14="http://schemas.microsoft.com/office/powerpoint/2010/main" val="1628683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8" y="5"/>
            <a:ext cx="2918830" cy="493315"/>
          </a:xfrm>
          <a:prstGeom prst="rect">
            <a:avLst/>
          </a:prstGeom>
        </p:spPr>
        <p:txBody>
          <a:bodyPr vert="horz" lIns="91042" tIns="45522" rIns="91042" bIns="45522" rtlCol="0"/>
          <a:lstStyle>
            <a:lvl1pPr algn="l">
              <a:defRPr sz="1200"/>
            </a:lvl1pPr>
          </a:lstStyle>
          <a:p>
            <a:endParaRPr lang="en-US" dirty="0"/>
          </a:p>
        </p:txBody>
      </p:sp>
      <p:sp>
        <p:nvSpPr>
          <p:cNvPr id="3" name="Date Placeholder 2"/>
          <p:cNvSpPr>
            <a:spLocks noGrp="1"/>
          </p:cNvSpPr>
          <p:nvPr>
            <p:ph type="dt" idx="1"/>
          </p:nvPr>
        </p:nvSpPr>
        <p:spPr>
          <a:xfrm>
            <a:off x="3815382" y="5"/>
            <a:ext cx="2918830" cy="493315"/>
          </a:xfrm>
          <a:prstGeom prst="rect">
            <a:avLst/>
          </a:prstGeom>
        </p:spPr>
        <p:txBody>
          <a:bodyPr vert="horz" lIns="91042" tIns="45522" rIns="91042" bIns="45522" rtlCol="0"/>
          <a:lstStyle>
            <a:lvl1pPr algn="r">
              <a:defRPr sz="1200"/>
            </a:lvl1pPr>
          </a:lstStyle>
          <a:p>
            <a:fld id="{D4023867-6F59-4A6F-830C-3B0C4F3A13F2}" type="datetimeFigureOut">
              <a:rPr lang="en-US" smtClean="0"/>
              <a:pPr/>
              <a:t>7/18/2016</a:t>
            </a:fld>
            <a:endParaRPr lang="en-US" dirty="0"/>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042" tIns="45522" rIns="91042" bIns="45522" rtlCol="0" anchor="ctr"/>
          <a:lstStyle/>
          <a:p>
            <a:endParaRPr lang="en-US" dirty="0"/>
          </a:p>
        </p:txBody>
      </p:sp>
      <p:sp>
        <p:nvSpPr>
          <p:cNvPr id="5" name="Notes Placeholder 4"/>
          <p:cNvSpPr>
            <a:spLocks noGrp="1"/>
          </p:cNvSpPr>
          <p:nvPr>
            <p:ph type="body" sz="quarter" idx="3"/>
          </p:nvPr>
        </p:nvSpPr>
        <p:spPr>
          <a:xfrm>
            <a:off x="673577" y="4686501"/>
            <a:ext cx="5388610" cy="4439840"/>
          </a:xfrm>
          <a:prstGeom prst="rect">
            <a:avLst/>
          </a:prstGeom>
        </p:spPr>
        <p:txBody>
          <a:bodyPr vert="horz" lIns="91042" tIns="45522" rIns="91042" bIns="4552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8" y="9371290"/>
            <a:ext cx="2918830" cy="493315"/>
          </a:xfrm>
          <a:prstGeom prst="rect">
            <a:avLst/>
          </a:prstGeom>
        </p:spPr>
        <p:txBody>
          <a:bodyPr vert="horz" lIns="91042" tIns="45522" rIns="91042" bIns="4552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15382" y="9371290"/>
            <a:ext cx="2918830" cy="493315"/>
          </a:xfrm>
          <a:prstGeom prst="rect">
            <a:avLst/>
          </a:prstGeom>
        </p:spPr>
        <p:txBody>
          <a:bodyPr vert="horz" lIns="91042" tIns="45522" rIns="91042" bIns="45522" rtlCol="0" anchor="b"/>
          <a:lstStyle>
            <a:lvl1pPr algn="r">
              <a:defRPr sz="1200"/>
            </a:lvl1pPr>
          </a:lstStyle>
          <a:p>
            <a:fld id="{22BE8D8B-F699-436F-B56F-5134DD53FF76}" type="slidenum">
              <a:rPr lang="en-US" smtClean="0"/>
              <a:pPr/>
              <a:t>‹#›</a:t>
            </a:fld>
            <a:endParaRPr lang="en-US" dirty="0"/>
          </a:p>
        </p:txBody>
      </p:sp>
    </p:spTree>
    <p:extLst>
      <p:ext uri="{BB962C8B-B14F-4D97-AF65-F5344CB8AC3E}">
        <p14:creationId xmlns:p14="http://schemas.microsoft.com/office/powerpoint/2010/main" val="1260542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BE8D8B-F699-436F-B56F-5134DD53FF76}" type="slidenum">
              <a:rPr lang="en-US" smtClean="0"/>
              <a:pPr/>
              <a:t>2</a:t>
            </a:fld>
            <a:endParaRPr lang="en-US" dirty="0"/>
          </a:p>
        </p:txBody>
      </p:sp>
    </p:spTree>
    <p:extLst>
      <p:ext uri="{BB962C8B-B14F-4D97-AF65-F5344CB8AC3E}">
        <p14:creationId xmlns:p14="http://schemas.microsoft.com/office/powerpoint/2010/main" val="29747742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BE8D8B-F699-436F-B56F-5134DD53FF76}" type="slidenum">
              <a:rPr lang="en-US" smtClean="0"/>
              <a:pPr/>
              <a:t>3</a:t>
            </a:fld>
            <a:endParaRPr lang="en-US" dirty="0"/>
          </a:p>
        </p:txBody>
      </p:sp>
    </p:spTree>
    <p:extLst>
      <p:ext uri="{BB962C8B-B14F-4D97-AF65-F5344CB8AC3E}">
        <p14:creationId xmlns:p14="http://schemas.microsoft.com/office/powerpoint/2010/main" val="29747742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BE8D8B-F699-436F-B56F-5134DD53FF76}" type="slidenum">
              <a:rPr lang="en-US" smtClean="0"/>
              <a:pPr/>
              <a:t>4</a:t>
            </a:fld>
            <a:endParaRPr lang="en-US" dirty="0"/>
          </a:p>
        </p:txBody>
      </p:sp>
    </p:spTree>
    <p:extLst>
      <p:ext uri="{BB962C8B-B14F-4D97-AF65-F5344CB8AC3E}">
        <p14:creationId xmlns:p14="http://schemas.microsoft.com/office/powerpoint/2010/main" val="2703463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BE8D8B-F699-436F-B56F-5134DD53FF76}" type="slidenum">
              <a:rPr lang="en-US" smtClean="0"/>
              <a:pPr/>
              <a:t>5</a:t>
            </a:fld>
            <a:endParaRPr lang="en-US" dirty="0"/>
          </a:p>
        </p:txBody>
      </p:sp>
    </p:spTree>
    <p:extLst>
      <p:ext uri="{BB962C8B-B14F-4D97-AF65-F5344CB8AC3E}">
        <p14:creationId xmlns:p14="http://schemas.microsoft.com/office/powerpoint/2010/main" val="29747742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BE8D8B-F699-436F-B56F-5134DD53FF76}" type="slidenum">
              <a:rPr lang="en-US" smtClean="0"/>
              <a:pPr/>
              <a:t>6</a:t>
            </a:fld>
            <a:endParaRPr lang="en-US" dirty="0"/>
          </a:p>
        </p:txBody>
      </p:sp>
    </p:spTree>
    <p:extLst>
      <p:ext uri="{BB962C8B-B14F-4D97-AF65-F5344CB8AC3E}">
        <p14:creationId xmlns:p14="http://schemas.microsoft.com/office/powerpoint/2010/main" val="29747742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BE8D8B-F699-436F-B56F-5134DD53FF76}" type="slidenum">
              <a:rPr lang="en-US" smtClean="0"/>
              <a:pPr/>
              <a:t>7</a:t>
            </a:fld>
            <a:endParaRPr lang="en-US" dirty="0"/>
          </a:p>
        </p:txBody>
      </p:sp>
    </p:spTree>
    <p:extLst>
      <p:ext uri="{BB962C8B-B14F-4D97-AF65-F5344CB8AC3E}">
        <p14:creationId xmlns:p14="http://schemas.microsoft.com/office/powerpoint/2010/main" val="29747742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BE8D8B-F699-436F-B56F-5134DD53FF76}" type="slidenum">
              <a:rPr lang="en-US" smtClean="0"/>
              <a:pPr/>
              <a:t>8</a:t>
            </a:fld>
            <a:endParaRPr lang="en-US" dirty="0"/>
          </a:p>
        </p:txBody>
      </p:sp>
    </p:spTree>
    <p:extLst>
      <p:ext uri="{BB962C8B-B14F-4D97-AF65-F5344CB8AC3E}">
        <p14:creationId xmlns:p14="http://schemas.microsoft.com/office/powerpoint/2010/main" val="29747742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BE8D8B-F699-436F-B56F-5134DD53FF76}" type="slidenum">
              <a:rPr lang="en-US" smtClean="0"/>
              <a:pPr/>
              <a:t>9</a:t>
            </a:fld>
            <a:endParaRPr lang="en-US" dirty="0"/>
          </a:p>
        </p:txBody>
      </p:sp>
    </p:spTree>
    <p:extLst>
      <p:ext uri="{BB962C8B-B14F-4D97-AF65-F5344CB8AC3E}">
        <p14:creationId xmlns:p14="http://schemas.microsoft.com/office/powerpoint/2010/main" val="2974774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34FC250-B75B-4D7F-A302-9F62F536BF7A}" type="datetimeFigureOut">
              <a:rPr lang="en-GB" smtClean="0"/>
              <a:pPr/>
              <a:t>18/07/2016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E1DB960-DB6F-48E5-A4D3-8C08FBDA9C53}"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34FC250-B75B-4D7F-A302-9F62F536BF7A}" type="datetimeFigureOut">
              <a:rPr lang="en-GB" smtClean="0"/>
              <a:pPr/>
              <a:t>18/07/2016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E1DB960-DB6F-48E5-A4D3-8C08FBDA9C53}"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34FC250-B75B-4D7F-A302-9F62F536BF7A}" type="datetimeFigureOut">
              <a:rPr lang="en-GB" smtClean="0"/>
              <a:pPr/>
              <a:t>18/07/2016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E1DB960-DB6F-48E5-A4D3-8C08FBDA9C53}"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34FC250-B75B-4D7F-A302-9F62F536BF7A}" type="datetimeFigureOut">
              <a:rPr lang="en-GB" smtClean="0"/>
              <a:pPr/>
              <a:t>18/07/2016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E1DB960-DB6F-48E5-A4D3-8C08FBDA9C53}"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4FC250-B75B-4D7F-A302-9F62F536BF7A}" type="datetimeFigureOut">
              <a:rPr lang="en-GB" smtClean="0"/>
              <a:pPr/>
              <a:t>18/07/2016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E1DB960-DB6F-48E5-A4D3-8C08FBDA9C53}"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34FC250-B75B-4D7F-A302-9F62F536BF7A}" type="datetimeFigureOut">
              <a:rPr lang="en-GB" smtClean="0"/>
              <a:pPr/>
              <a:t>18/07/2016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E1DB960-DB6F-48E5-A4D3-8C08FBDA9C53}"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34FC250-B75B-4D7F-A302-9F62F536BF7A}" type="datetimeFigureOut">
              <a:rPr lang="en-GB" smtClean="0"/>
              <a:pPr/>
              <a:t>18/07/2016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BE1DB960-DB6F-48E5-A4D3-8C08FBDA9C53}"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34FC250-B75B-4D7F-A302-9F62F536BF7A}" type="datetimeFigureOut">
              <a:rPr lang="en-GB" smtClean="0"/>
              <a:pPr/>
              <a:t>18/07/2016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BE1DB960-DB6F-48E5-A4D3-8C08FBDA9C53}"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4FC250-B75B-4D7F-A302-9F62F536BF7A}" type="datetimeFigureOut">
              <a:rPr lang="en-GB" smtClean="0"/>
              <a:pPr/>
              <a:t>18/07/2016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BE1DB960-DB6F-48E5-A4D3-8C08FBDA9C53}"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4FC250-B75B-4D7F-A302-9F62F536BF7A}" type="datetimeFigureOut">
              <a:rPr lang="en-GB" smtClean="0"/>
              <a:pPr/>
              <a:t>18/07/2016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E1DB960-DB6F-48E5-A4D3-8C08FBDA9C53}"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4FC250-B75B-4D7F-A302-9F62F536BF7A}" type="datetimeFigureOut">
              <a:rPr lang="en-GB" smtClean="0"/>
              <a:pPr/>
              <a:t>18/07/2016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E1DB960-DB6F-48E5-A4D3-8C08FBDA9C53}"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4FC250-B75B-4D7F-A302-9F62F536BF7A}" type="datetimeFigureOut">
              <a:rPr lang="en-GB" smtClean="0"/>
              <a:pPr/>
              <a:t>18/07/2016</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1DB960-DB6F-48E5-A4D3-8C08FBDA9C53}"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117112129"/>
              </p:ext>
            </p:extLst>
          </p:nvPr>
        </p:nvGraphicFramePr>
        <p:xfrm>
          <a:off x="4860032" y="1681979"/>
          <a:ext cx="4104454" cy="3193471"/>
        </p:xfrm>
        <a:graphic>
          <a:graphicData uri="http://schemas.openxmlformats.org/drawingml/2006/table">
            <a:tbl>
              <a:tblPr firstRow="1" bandRow="1">
                <a:tableStyleId>{5C22544A-7EE6-4342-B048-85BDC9FD1C3A}</a:tableStyleId>
              </a:tblPr>
              <a:tblGrid>
                <a:gridCol w="879526"/>
                <a:gridCol w="806232"/>
                <a:gridCol w="806232"/>
                <a:gridCol w="806232"/>
                <a:gridCol w="806232"/>
              </a:tblGrid>
              <a:tr h="629104">
                <a:tc>
                  <a:txBody>
                    <a:bodyPr/>
                    <a:lstStyle/>
                    <a:p>
                      <a:endParaRPr lang="en-GB" dirty="0"/>
                    </a:p>
                  </a:txBody>
                  <a:tcPr>
                    <a:solidFill>
                      <a:srgbClr val="002060"/>
                    </a:solidFill>
                  </a:tcPr>
                </a:tc>
                <a:tc>
                  <a:txBody>
                    <a:bodyPr/>
                    <a:lstStyle/>
                    <a:p>
                      <a:pPr algn="ctr"/>
                      <a:r>
                        <a:rPr lang="en-GB" sz="1200" b="1" dirty="0" smtClean="0">
                          <a:solidFill>
                            <a:schemeClr val="bg1"/>
                          </a:solidFill>
                        </a:rPr>
                        <a:t>Overall Progress</a:t>
                      </a:r>
                      <a:endParaRPr lang="en-GB" sz="1200" b="1" dirty="0">
                        <a:solidFill>
                          <a:schemeClr val="bg1"/>
                        </a:solidFill>
                      </a:endParaRPr>
                    </a:p>
                  </a:txBody>
                  <a:tcPr>
                    <a:solidFill>
                      <a:srgbClr val="0020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bg1"/>
                          </a:solidFill>
                          <a:latin typeface="+mn-lt"/>
                          <a:ea typeface="+mn-ea"/>
                          <a:cs typeface="+mn-cs"/>
                        </a:rPr>
                        <a:t>Leading Indicator </a:t>
                      </a:r>
                      <a:r>
                        <a:rPr lang="en-GB" sz="800" b="1" kern="1200" dirty="0" smtClean="0">
                          <a:solidFill>
                            <a:schemeClr val="bg1"/>
                          </a:solidFill>
                          <a:latin typeface="+mn-lt"/>
                          <a:ea typeface="+mn-ea"/>
                          <a:cs typeface="+mn-cs"/>
                        </a:rPr>
                        <a:t>15/16)</a:t>
                      </a:r>
                      <a:endParaRPr lang="en-GB" sz="800" dirty="0"/>
                    </a:p>
                  </a:txBody>
                  <a:tcPr>
                    <a:solidFill>
                      <a:srgbClr val="0020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dirty="0" smtClean="0">
                          <a:solidFill>
                            <a:schemeClr val="bg1"/>
                          </a:solidFill>
                        </a:rPr>
                        <a:t>Overall Progress</a:t>
                      </a:r>
                    </a:p>
                    <a:p>
                      <a:pPr marL="0" marR="0" indent="0" algn="ctr" defTabSz="914400" rtl="0" eaLnBrk="1" fontAlgn="auto" latinLnBrk="0" hangingPunct="1">
                        <a:lnSpc>
                          <a:spcPct val="100000"/>
                        </a:lnSpc>
                        <a:spcBef>
                          <a:spcPts val="0"/>
                        </a:spcBef>
                        <a:spcAft>
                          <a:spcPts val="0"/>
                        </a:spcAft>
                        <a:buClrTx/>
                        <a:buSzTx/>
                        <a:buFontTx/>
                        <a:buNone/>
                        <a:tabLst/>
                        <a:defRPr/>
                      </a:pPr>
                      <a:endParaRPr lang="en-GB" sz="800" dirty="0"/>
                    </a:p>
                  </a:txBody>
                  <a:tcPr>
                    <a:solidFill>
                      <a:srgbClr val="0020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bg1"/>
                          </a:solidFill>
                          <a:latin typeface="+mn-lt"/>
                          <a:ea typeface="+mn-ea"/>
                          <a:cs typeface="+mn-cs"/>
                        </a:rPr>
                        <a:t>Leading Indicator </a:t>
                      </a:r>
                      <a:r>
                        <a:rPr lang="en-GB" sz="800" b="1" kern="1200" dirty="0" smtClean="0">
                          <a:solidFill>
                            <a:schemeClr val="bg1"/>
                          </a:solidFill>
                          <a:latin typeface="+mn-lt"/>
                          <a:ea typeface="+mn-ea"/>
                          <a:cs typeface="+mn-cs"/>
                        </a:rPr>
                        <a:t>16/17)</a:t>
                      </a:r>
                      <a:endParaRPr lang="en-GB" sz="800" dirty="0" smtClean="0"/>
                    </a:p>
                  </a:txBody>
                  <a:tcPr>
                    <a:solidFill>
                      <a:srgbClr val="002060"/>
                    </a:solidFill>
                  </a:tcPr>
                </a:tc>
              </a:tr>
              <a:tr h="452718">
                <a:tc>
                  <a:txBody>
                    <a:bodyPr/>
                    <a:lstStyle/>
                    <a:p>
                      <a:endParaRPr lang="en-GB" dirty="0"/>
                    </a:p>
                  </a:txBody>
                  <a:tcPr>
                    <a:solidFill>
                      <a:schemeClr val="accent1">
                        <a:lumMod val="20000"/>
                        <a:lumOff val="80000"/>
                      </a:schemeClr>
                    </a:solidFill>
                  </a:tcPr>
                </a:tc>
                <a:tc>
                  <a:txBody>
                    <a:bodyPr/>
                    <a:lstStyle/>
                    <a:p>
                      <a:pPr algn="ctr"/>
                      <a:r>
                        <a:rPr lang="en-US" dirty="0" smtClean="0"/>
                        <a:t>0</a:t>
                      </a:r>
                      <a:endParaRPr lang="en-US" dirty="0"/>
                    </a:p>
                  </a:txBody>
                  <a:tcPr anchor="ctr">
                    <a:solidFill>
                      <a:schemeClr val="accent1">
                        <a:lumMod val="20000"/>
                        <a:lumOff val="80000"/>
                      </a:schemeClr>
                    </a:solidFill>
                  </a:tcPr>
                </a:tc>
                <a:tc>
                  <a:txBody>
                    <a:bodyPr/>
                    <a:lstStyle/>
                    <a:p>
                      <a:pPr algn="ctr"/>
                      <a:r>
                        <a:rPr lang="en-GB" dirty="0" smtClean="0"/>
                        <a:t>0</a:t>
                      </a:r>
                    </a:p>
                  </a:txBody>
                  <a:tcPr anchor="ctr">
                    <a:solidFill>
                      <a:schemeClr val="accent1">
                        <a:lumMod val="20000"/>
                        <a:lumOff val="80000"/>
                      </a:schemeClr>
                    </a:solidFill>
                  </a:tcPr>
                </a:tc>
                <a:tc>
                  <a:txBody>
                    <a:bodyPr/>
                    <a:lstStyle/>
                    <a:p>
                      <a:pPr algn="ctr"/>
                      <a:r>
                        <a:rPr lang="en-US" dirty="0" smtClean="0"/>
                        <a:t>0</a:t>
                      </a:r>
                      <a:endParaRPr lang="en-US" dirty="0"/>
                    </a:p>
                  </a:txBody>
                  <a:tcPr anchor="ctr">
                    <a:solidFill>
                      <a:schemeClr val="accent1">
                        <a:lumMod val="20000"/>
                        <a:lumOff val="80000"/>
                      </a:schemeClr>
                    </a:solidFill>
                  </a:tcPr>
                </a:tc>
                <a:tc>
                  <a:txBody>
                    <a:bodyPr/>
                    <a:lstStyle/>
                    <a:p>
                      <a:pPr algn="ctr"/>
                      <a:r>
                        <a:rPr lang="en-GB" dirty="0" smtClean="0"/>
                        <a:t>0</a:t>
                      </a:r>
                    </a:p>
                  </a:txBody>
                  <a:tcPr anchor="ctr">
                    <a:solidFill>
                      <a:schemeClr val="accent1">
                        <a:lumMod val="20000"/>
                        <a:lumOff val="80000"/>
                      </a:schemeClr>
                    </a:solidFill>
                  </a:tcPr>
                </a:tc>
              </a:tr>
              <a:tr h="419403">
                <a:tc>
                  <a:txBody>
                    <a:bodyPr/>
                    <a:lstStyle/>
                    <a:p>
                      <a:endParaRPr lang="en-GB" dirty="0"/>
                    </a:p>
                  </a:txBody>
                  <a:tcPr>
                    <a:solidFill>
                      <a:schemeClr val="accent1">
                        <a:lumMod val="20000"/>
                        <a:lumOff val="80000"/>
                      </a:schemeClr>
                    </a:solidFill>
                  </a:tcPr>
                </a:tc>
                <a:tc>
                  <a:txBody>
                    <a:bodyPr/>
                    <a:lstStyle/>
                    <a:p>
                      <a:pPr algn="ctr"/>
                      <a:r>
                        <a:rPr lang="en-US" dirty="0" smtClean="0"/>
                        <a:t>4</a:t>
                      </a:r>
                      <a:endParaRPr lang="en-US" dirty="0"/>
                    </a:p>
                  </a:txBody>
                  <a:tcPr anchor="ctr">
                    <a:solidFill>
                      <a:schemeClr val="accent1">
                        <a:lumMod val="20000"/>
                        <a:lumOff val="80000"/>
                      </a:schemeClr>
                    </a:solidFill>
                  </a:tcPr>
                </a:tc>
                <a:tc>
                  <a:txBody>
                    <a:bodyPr/>
                    <a:lstStyle/>
                    <a:p>
                      <a:pPr algn="ctr"/>
                      <a:r>
                        <a:rPr lang="en-US" dirty="0" smtClean="0"/>
                        <a:t>1</a:t>
                      </a:r>
                      <a:endParaRPr lang="en-US" dirty="0"/>
                    </a:p>
                  </a:txBody>
                  <a:tcPr anchor="ctr">
                    <a:solidFill>
                      <a:schemeClr val="accent1">
                        <a:lumMod val="20000"/>
                        <a:lumOff val="80000"/>
                      </a:schemeClr>
                    </a:solidFill>
                  </a:tcPr>
                </a:tc>
                <a:tc>
                  <a:txBody>
                    <a:bodyPr/>
                    <a:lstStyle/>
                    <a:p>
                      <a:pPr algn="ctr"/>
                      <a:r>
                        <a:rPr lang="en-US" dirty="0" smtClean="0"/>
                        <a:t>4</a:t>
                      </a:r>
                      <a:endParaRPr lang="en-US" dirty="0"/>
                    </a:p>
                  </a:txBody>
                  <a:tcPr anchor="ctr">
                    <a:solidFill>
                      <a:schemeClr val="accent1">
                        <a:lumMod val="20000"/>
                        <a:lumOff val="80000"/>
                      </a:schemeClr>
                    </a:solidFill>
                  </a:tcPr>
                </a:tc>
                <a:tc>
                  <a:txBody>
                    <a:bodyPr/>
                    <a:lstStyle/>
                    <a:p>
                      <a:pPr algn="ctr"/>
                      <a:r>
                        <a:rPr lang="en-US" dirty="0" smtClean="0"/>
                        <a:t>1</a:t>
                      </a:r>
                      <a:endParaRPr lang="en-US" dirty="0"/>
                    </a:p>
                  </a:txBody>
                  <a:tcPr anchor="ctr">
                    <a:solidFill>
                      <a:schemeClr val="accent1">
                        <a:lumMod val="20000"/>
                        <a:lumOff val="80000"/>
                      </a:schemeClr>
                    </a:solidFill>
                  </a:tcPr>
                </a:tc>
              </a:tr>
              <a:tr h="419403">
                <a:tc>
                  <a:txBody>
                    <a:bodyPr/>
                    <a:lstStyle/>
                    <a:p>
                      <a:endParaRPr lang="en-GB" dirty="0"/>
                    </a:p>
                  </a:txBody>
                  <a:tcPr>
                    <a:solidFill>
                      <a:schemeClr val="accent1">
                        <a:lumMod val="20000"/>
                        <a:lumOff val="80000"/>
                      </a:schemeClr>
                    </a:solidFill>
                  </a:tcPr>
                </a:tc>
                <a:tc>
                  <a:txBody>
                    <a:bodyPr/>
                    <a:lstStyle/>
                    <a:p>
                      <a:pPr algn="ctr"/>
                      <a:r>
                        <a:rPr lang="en-US" dirty="0" smtClean="0"/>
                        <a:t>9</a:t>
                      </a:r>
                      <a:endParaRPr lang="en-US" dirty="0"/>
                    </a:p>
                  </a:txBody>
                  <a:tcPr anchor="ctr">
                    <a:solidFill>
                      <a:schemeClr val="accent1">
                        <a:lumMod val="20000"/>
                        <a:lumOff val="80000"/>
                      </a:schemeClr>
                    </a:solidFill>
                  </a:tcPr>
                </a:tc>
                <a:tc>
                  <a:txBody>
                    <a:bodyPr/>
                    <a:lstStyle/>
                    <a:p>
                      <a:pPr algn="ctr"/>
                      <a:r>
                        <a:rPr lang="en-US" dirty="0" smtClean="0"/>
                        <a:t>12</a:t>
                      </a:r>
                      <a:endParaRPr lang="en-US" dirty="0"/>
                    </a:p>
                  </a:txBody>
                  <a:tcPr anchor="ctr">
                    <a:solidFill>
                      <a:schemeClr val="accent1">
                        <a:lumMod val="20000"/>
                        <a:lumOff val="80000"/>
                      </a:schemeClr>
                    </a:solidFill>
                  </a:tcPr>
                </a:tc>
                <a:tc>
                  <a:txBody>
                    <a:bodyPr/>
                    <a:lstStyle/>
                    <a:p>
                      <a:pPr algn="ctr"/>
                      <a:r>
                        <a:rPr lang="en-US" dirty="0" smtClean="0"/>
                        <a:t>9</a:t>
                      </a:r>
                      <a:endParaRPr lang="en-US" dirty="0"/>
                    </a:p>
                  </a:txBody>
                  <a:tcPr anchor="ctr">
                    <a:solidFill>
                      <a:schemeClr val="accent1">
                        <a:lumMod val="20000"/>
                        <a:lumOff val="80000"/>
                      </a:schemeClr>
                    </a:solidFill>
                  </a:tcPr>
                </a:tc>
                <a:tc>
                  <a:txBody>
                    <a:bodyPr/>
                    <a:lstStyle/>
                    <a:p>
                      <a:pPr algn="ctr"/>
                      <a:r>
                        <a:rPr lang="en-US" dirty="0" smtClean="0"/>
                        <a:t>12</a:t>
                      </a:r>
                      <a:endParaRPr lang="en-US" dirty="0"/>
                    </a:p>
                  </a:txBody>
                  <a:tcPr anchor="ctr">
                    <a:solidFill>
                      <a:schemeClr val="accent1">
                        <a:lumMod val="20000"/>
                        <a:lumOff val="80000"/>
                      </a:schemeClr>
                    </a:solidFill>
                  </a:tcPr>
                </a:tc>
              </a:tr>
              <a:tr h="419403">
                <a:tc>
                  <a:txBody>
                    <a:bodyPr/>
                    <a:lstStyle/>
                    <a:p>
                      <a:endParaRPr lang="en-GB" dirty="0"/>
                    </a:p>
                  </a:txBody>
                  <a:tcPr>
                    <a:solidFill>
                      <a:schemeClr val="accent1">
                        <a:lumMod val="20000"/>
                        <a:lumOff val="80000"/>
                      </a:schemeClr>
                    </a:solidFill>
                  </a:tcPr>
                </a:tc>
                <a:tc>
                  <a:txBody>
                    <a:bodyPr/>
                    <a:lstStyle/>
                    <a:p>
                      <a:pPr algn="ctr"/>
                      <a:r>
                        <a:rPr lang="en-US" dirty="0" smtClean="0"/>
                        <a:t>1</a:t>
                      </a:r>
                      <a:endParaRPr lang="en-US" dirty="0"/>
                    </a:p>
                  </a:txBody>
                  <a:tcPr anchor="ctr">
                    <a:solidFill>
                      <a:schemeClr val="accent1">
                        <a:lumMod val="20000"/>
                        <a:lumOff val="80000"/>
                      </a:schemeClr>
                    </a:solidFill>
                  </a:tcPr>
                </a:tc>
                <a:tc>
                  <a:txBody>
                    <a:bodyPr/>
                    <a:lstStyle/>
                    <a:p>
                      <a:pPr algn="ctr"/>
                      <a:r>
                        <a:rPr lang="en-US" dirty="0" smtClean="0"/>
                        <a:t>1</a:t>
                      </a:r>
                      <a:endParaRPr lang="en-US" dirty="0"/>
                    </a:p>
                  </a:txBody>
                  <a:tcPr anchor="ctr">
                    <a:solidFill>
                      <a:schemeClr val="accent1">
                        <a:lumMod val="20000"/>
                        <a:lumOff val="80000"/>
                      </a:schemeClr>
                    </a:solidFill>
                  </a:tcPr>
                </a:tc>
                <a:tc>
                  <a:txBody>
                    <a:bodyPr/>
                    <a:lstStyle/>
                    <a:p>
                      <a:pPr algn="ctr"/>
                      <a:r>
                        <a:rPr lang="en-US" dirty="0" smtClean="0"/>
                        <a:t>1</a:t>
                      </a:r>
                      <a:endParaRPr lang="en-US" dirty="0"/>
                    </a:p>
                  </a:txBody>
                  <a:tcPr anchor="ctr">
                    <a:solidFill>
                      <a:schemeClr val="accent1">
                        <a:lumMod val="20000"/>
                        <a:lumOff val="80000"/>
                      </a:schemeClr>
                    </a:solidFill>
                  </a:tcPr>
                </a:tc>
                <a:tc>
                  <a:txBody>
                    <a:bodyPr/>
                    <a:lstStyle/>
                    <a:p>
                      <a:pPr algn="ctr"/>
                      <a:r>
                        <a:rPr lang="en-US" dirty="0" smtClean="0"/>
                        <a:t>1</a:t>
                      </a:r>
                      <a:endParaRPr lang="en-US" dirty="0"/>
                    </a:p>
                  </a:txBody>
                  <a:tcPr anchor="ctr">
                    <a:solidFill>
                      <a:schemeClr val="accent1">
                        <a:lumMod val="20000"/>
                        <a:lumOff val="80000"/>
                      </a:schemeClr>
                    </a:solidFill>
                  </a:tcPr>
                </a:tc>
              </a:tr>
              <a:tr h="847150">
                <a:tc>
                  <a:txBody>
                    <a:bodyPr/>
                    <a:lstStyle/>
                    <a:p>
                      <a:endParaRPr lang="en-GB" sz="1200" dirty="0" smtClean="0"/>
                    </a:p>
                    <a:p>
                      <a:endParaRPr lang="en-GB" sz="1200" dirty="0" smtClean="0"/>
                    </a:p>
                    <a:p>
                      <a:r>
                        <a:rPr lang="en-GB" sz="1200" dirty="0" smtClean="0"/>
                        <a:t>Unknown </a:t>
                      </a:r>
                      <a:r>
                        <a:rPr lang="en-GB" sz="700" dirty="0" smtClean="0"/>
                        <a:t>(due to lack of data)</a:t>
                      </a:r>
                      <a:endParaRPr lang="en-GB" sz="700" dirty="0"/>
                    </a:p>
                  </a:txBody>
                  <a:tcPr>
                    <a:solidFill>
                      <a:schemeClr val="accent1">
                        <a:lumMod val="40000"/>
                        <a:lumOff val="60000"/>
                      </a:schemeClr>
                    </a:solidFill>
                  </a:tcPr>
                </a:tc>
                <a:tc>
                  <a:txBody>
                    <a:bodyPr/>
                    <a:lstStyle/>
                    <a:p>
                      <a:pPr algn="ctr"/>
                      <a:r>
                        <a:rPr lang="en-US" dirty="0" smtClean="0"/>
                        <a:t>0</a:t>
                      </a:r>
                      <a:endParaRPr lang="en-US" dirty="0"/>
                    </a:p>
                  </a:txBody>
                  <a:tcPr anchor="ctr">
                    <a:solidFill>
                      <a:schemeClr val="accent1">
                        <a:lumMod val="40000"/>
                        <a:lumOff val="60000"/>
                      </a:schemeClr>
                    </a:solidFill>
                  </a:tcPr>
                </a:tc>
                <a:tc>
                  <a:txBody>
                    <a:bodyPr/>
                    <a:lstStyle/>
                    <a:p>
                      <a:pPr algn="ctr"/>
                      <a:r>
                        <a:rPr lang="en-US" dirty="0" smtClean="0"/>
                        <a:t>0</a:t>
                      </a:r>
                      <a:endParaRPr lang="en-US" dirty="0"/>
                    </a:p>
                  </a:txBody>
                  <a:tcPr anchor="ctr">
                    <a:solidFill>
                      <a:schemeClr val="accent1">
                        <a:lumMod val="40000"/>
                        <a:lumOff val="60000"/>
                      </a:schemeClr>
                    </a:solidFill>
                  </a:tcPr>
                </a:tc>
                <a:tc>
                  <a:txBody>
                    <a:bodyPr/>
                    <a:lstStyle/>
                    <a:p>
                      <a:pPr algn="ctr"/>
                      <a:r>
                        <a:rPr lang="en-US" dirty="0" smtClean="0"/>
                        <a:t>0</a:t>
                      </a:r>
                      <a:endParaRPr lang="en-US" dirty="0"/>
                    </a:p>
                  </a:txBody>
                  <a:tcPr anchor="ctr">
                    <a:solidFill>
                      <a:schemeClr val="accent1">
                        <a:lumMod val="40000"/>
                        <a:lumOff val="60000"/>
                      </a:schemeClr>
                    </a:solidFill>
                  </a:tcPr>
                </a:tc>
                <a:tc>
                  <a:txBody>
                    <a:bodyPr/>
                    <a:lstStyle/>
                    <a:p>
                      <a:pPr algn="ctr"/>
                      <a:r>
                        <a:rPr lang="en-US" dirty="0" smtClean="0"/>
                        <a:t>0</a:t>
                      </a:r>
                      <a:endParaRPr lang="en-US" dirty="0"/>
                    </a:p>
                  </a:txBody>
                  <a:tcPr anchor="ctr">
                    <a:solidFill>
                      <a:schemeClr val="accent1">
                        <a:lumMod val="40000"/>
                        <a:lumOff val="60000"/>
                      </a:schemeClr>
                    </a:solidFill>
                  </a:tcPr>
                </a:tc>
              </a:tr>
            </a:tbl>
          </a:graphicData>
        </a:graphic>
      </p:graphicFrame>
      <p:sp>
        <p:nvSpPr>
          <p:cNvPr id="4" name="Rectangle 3"/>
          <p:cNvSpPr/>
          <p:nvPr/>
        </p:nvSpPr>
        <p:spPr>
          <a:xfrm>
            <a:off x="0" y="0"/>
            <a:ext cx="9144000" cy="8367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SHG Performance TRACKER</a:t>
            </a:r>
            <a:endParaRPr lang="en-GB" sz="2400" b="1" dirty="0"/>
          </a:p>
        </p:txBody>
      </p:sp>
      <p:sp>
        <p:nvSpPr>
          <p:cNvPr id="6" name="Rectangle 5"/>
          <p:cNvSpPr/>
          <p:nvPr/>
        </p:nvSpPr>
        <p:spPr>
          <a:xfrm>
            <a:off x="107504" y="908720"/>
            <a:ext cx="3240360" cy="36004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t>Introduction</a:t>
            </a:r>
            <a:endParaRPr lang="en-GB" dirty="0"/>
          </a:p>
        </p:txBody>
      </p:sp>
      <p:sp>
        <p:nvSpPr>
          <p:cNvPr id="5" name="TextBox 4"/>
          <p:cNvSpPr txBox="1"/>
          <p:nvPr/>
        </p:nvSpPr>
        <p:spPr>
          <a:xfrm>
            <a:off x="6948264" y="116632"/>
            <a:ext cx="2195736" cy="523220"/>
          </a:xfrm>
          <a:prstGeom prst="rect">
            <a:avLst/>
          </a:prstGeom>
          <a:noFill/>
        </p:spPr>
        <p:txBody>
          <a:bodyPr wrap="square" rtlCol="0">
            <a:spAutoFit/>
          </a:bodyPr>
          <a:lstStyle/>
          <a:p>
            <a:pPr algn="ctr"/>
            <a:r>
              <a:rPr lang="en-GB" sz="1400" b="1" dirty="0" smtClean="0">
                <a:solidFill>
                  <a:schemeClr val="bg1"/>
                </a:solidFill>
              </a:rPr>
              <a:t>Released: July 2016</a:t>
            </a:r>
          </a:p>
          <a:p>
            <a:pPr algn="ctr"/>
            <a:r>
              <a:rPr lang="en-GB" sz="1400" i="1" dirty="0" smtClean="0">
                <a:solidFill>
                  <a:schemeClr val="bg1"/>
                </a:solidFill>
              </a:rPr>
              <a:t>Covering: May 2016</a:t>
            </a:r>
            <a:endParaRPr lang="en-GB" sz="1400" i="1" dirty="0">
              <a:solidFill>
                <a:schemeClr val="bg1"/>
              </a:solidFill>
            </a:endParaRPr>
          </a:p>
        </p:txBody>
      </p:sp>
      <p:sp>
        <p:nvSpPr>
          <p:cNvPr id="74" name="Rectangle 73"/>
          <p:cNvSpPr/>
          <p:nvPr/>
        </p:nvSpPr>
        <p:spPr>
          <a:xfrm>
            <a:off x="4788024" y="908720"/>
            <a:ext cx="4165756" cy="36004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t>Overall Summary</a:t>
            </a:r>
            <a:endParaRPr lang="en-GB" dirty="0"/>
          </a:p>
        </p:txBody>
      </p:sp>
      <p:sp>
        <p:nvSpPr>
          <p:cNvPr id="79" name="TextBox 78"/>
          <p:cNvSpPr txBox="1"/>
          <p:nvPr/>
        </p:nvSpPr>
        <p:spPr>
          <a:xfrm>
            <a:off x="4881774" y="4849758"/>
            <a:ext cx="4262226" cy="1954381"/>
          </a:xfrm>
          <a:prstGeom prst="rect">
            <a:avLst/>
          </a:prstGeom>
          <a:noFill/>
        </p:spPr>
        <p:txBody>
          <a:bodyPr wrap="square" rtlCol="0">
            <a:spAutoFit/>
          </a:bodyPr>
          <a:lstStyle/>
          <a:p>
            <a:pPr algn="just"/>
            <a:r>
              <a:rPr lang="en-GB" sz="1000" dirty="0" smtClean="0"/>
              <a:t>The above table summarises the data in the report. There are 14 areas outlined in the report and both backward and forward looking RAG ratings have been provided. </a:t>
            </a:r>
          </a:p>
          <a:p>
            <a:pPr algn="just"/>
            <a:endParaRPr lang="en-GB" sz="1000" dirty="0" smtClean="0"/>
          </a:p>
          <a:p>
            <a:pPr algn="just"/>
            <a:r>
              <a:rPr lang="en-GB" sz="1000" dirty="0" smtClean="0"/>
              <a:t>For this report information has been provided for all areas. </a:t>
            </a:r>
          </a:p>
          <a:p>
            <a:pPr algn="just"/>
            <a:r>
              <a:rPr lang="en-GB" sz="1000" dirty="0" smtClean="0">
                <a:solidFill>
                  <a:srgbClr val="FF0000"/>
                </a:solidFill>
              </a:rPr>
              <a:t>0% </a:t>
            </a:r>
            <a:r>
              <a:rPr lang="en-GB" sz="1000" dirty="0" smtClean="0"/>
              <a:t>of areas were given a Red rating</a:t>
            </a:r>
          </a:p>
          <a:p>
            <a:pPr algn="just"/>
            <a:r>
              <a:rPr lang="en-GB" sz="1000" dirty="0" smtClean="0">
                <a:solidFill>
                  <a:srgbClr val="FF0000"/>
                </a:solidFill>
              </a:rPr>
              <a:t>29% </a:t>
            </a:r>
            <a:r>
              <a:rPr lang="en-GB" sz="1000" dirty="0" smtClean="0"/>
              <a:t>of areas were given an Amber Striped rating </a:t>
            </a:r>
          </a:p>
          <a:p>
            <a:pPr algn="just"/>
            <a:r>
              <a:rPr lang="en-GB" sz="1000" dirty="0" smtClean="0">
                <a:solidFill>
                  <a:srgbClr val="FF0000"/>
                </a:solidFill>
              </a:rPr>
              <a:t>64% </a:t>
            </a:r>
            <a:r>
              <a:rPr lang="en-GB" sz="1000" dirty="0" smtClean="0"/>
              <a:t>of areas were given an Amber rating</a:t>
            </a:r>
          </a:p>
          <a:p>
            <a:pPr algn="just"/>
            <a:r>
              <a:rPr lang="en-GB" sz="1000" dirty="0" smtClean="0">
                <a:solidFill>
                  <a:srgbClr val="FF0000"/>
                </a:solidFill>
              </a:rPr>
              <a:t>7% </a:t>
            </a:r>
            <a:r>
              <a:rPr lang="en-GB" sz="1000" dirty="0" smtClean="0"/>
              <a:t>of areas were given a Green rating </a:t>
            </a:r>
          </a:p>
          <a:p>
            <a:pPr algn="just"/>
            <a:r>
              <a:rPr lang="en-GB" sz="1000" dirty="0">
                <a:solidFill>
                  <a:srgbClr val="FF0000"/>
                </a:solidFill>
              </a:rPr>
              <a:t>0</a:t>
            </a:r>
            <a:r>
              <a:rPr lang="en-GB" sz="1000" dirty="0" smtClean="0">
                <a:solidFill>
                  <a:srgbClr val="FF0000"/>
                </a:solidFill>
              </a:rPr>
              <a:t>% </a:t>
            </a:r>
            <a:r>
              <a:rPr lang="en-GB" sz="1000" dirty="0" smtClean="0"/>
              <a:t>of areas were given an unknown rating </a:t>
            </a:r>
          </a:p>
          <a:p>
            <a:pPr algn="just"/>
            <a:endParaRPr lang="en-GB" sz="1200" dirty="0" smtClean="0"/>
          </a:p>
          <a:p>
            <a:pPr algn="just"/>
            <a:r>
              <a:rPr lang="en-GB" sz="900" dirty="0" smtClean="0"/>
              <a:t>*Figures may not total 100% due to rounding  </a:t>
            </a:r>
            <a:endParaRPr lang="en-GB" sz="1200" dirty="0" smtClean="0"/>
          </a:p>
        </p:txBody>
      </p:sp>
      <p:sp>
        <p:nvSpPr>
          <p:cNvPr id="21" name="Rounded Rectangle 20"/>
          <p:cNvSpPr/>
          <p:nvPr/>
        </p:nvSpPr>
        <p:spPr>
          <a:xfrm>
            <a:off x="5724128" y="1340768"/>
            <a:ext cx="1512168" cy="280401"/>
          </a:xfrm>
          <a:prstGeom prst="roundRect">
            <a:avLst/>
          </a:prstGeom>
          <a:solidFill>
            <a:schemeClr val="bg1">
              <a:lumMod val="8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tx1"/>
                </a:solidFill>
              </a:rPr>
              <a:t>April</a:t>
            </a:r>
          </a:p>
        </p:txBody>
      </p:sp>
      <p:sp>
        <p:nvSpPr>
          <p:cNvPr id="15" name="Oval 14"/>
          <p:cNvSpPr/>
          <p:nvPr/>
        </p:nvSpPr>
        <p:spPr>
          <a:xfrm>
            <a:off x="5148064" y="2348880"/>
            <a:ext cx="288032" cy="288032"/>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solidFill>
                  <a:schemeClr val="tx1"/>
                </a:solidFill>
              </a:rPr>
              <a:t>R</a:t>
            </a:r>
            <a:endParaRPr lang="en-GB" sz="1000" b="1" dirty="0">
              <a:solidFill>
                <a:schemeClr val="tx1"/>
              </a:solidFill>
            </a:endParaRPr>
          </a:p>
        </p:txBody>
      </p:sp>
      <p:sp>
        <p:nvSpPr>
          <p:cNvPr id="17" name="Oval 16"/>
          <p:cNvSpPr/>
          <p:nvPr/>
        </p:nvSpPr>
        <p:spPr>
          <a:xfrm>
            <a:off x="5148064" y="3284984"/>
            <a:ext cx="288032" cy="288032"/>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solidFill>
                  <a:schemeClr val="tx1"/>
                </a:solidFill>
              </a:rPr>
              <a:t>A</a:t>
            </a:r>
          </a:p>
        </p:txBody>
      </p:sp>
      <p:sp>
        <p:nvSpPr>
          <p:cNvPr id="16" name="Oval 15"/>
          <p:cNvSpPr/>
          <p:nvPr/>
        </p:nvSpPr>
        <p:spPr>
          <a:xfrm>
            <a:off x="5148064" y="3717032"/>
            <a:ext cx="288032" cy="288032"/>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solidFill>
                  <a:schemeClr val="tx1"/>
                </a:solidFill>
              </a:rPr>
              <a:t>G</a:t>
            </a:r>
            <a:endParaRPr lang="en-GB" sz="1000" dirty="0"/>
          </a:p>
        </p:txBody>
      </p:sp>
      <p:sp>
        <p:nvSpPr>
          <p:cNvPr id="19" name="Oval 2" descr="Wide upward diagonal"/>
          <p:cNvSpPr>
            <a:spLocks noChangeArrowheads="1"/>
          </p:cNvSpPr>
          <p:nvPr/>
        </p:nvSpPr>
        <p:spPr bwMode="auto">
          <a:xfrm>
            <a:off x="5148064" y="4149080"/>
            <a:ext cx="288032" cy="279648"/>
          </a:xfrm>
          <a:prstGeom prst="ellipse">
            <a:avLst/>
          </a:prstGeom>
          <a:pattFill prst="wdUpDiag">
            <a:fgClr>
              <a:srgbClr val="FF0000"/>
            </a:fgClr>
            <a:bgClr>
              <a:srgbClr val="FFFFFF"/>
            </a:bgClr>
          </a:pattFill>
          <a:ln w="9525" algn="in">
            <a:solidFill>
              <a:srgbClr val="FF0000"/>
            </a:solidFill>
            <a:round/>
            <a:headEnd/>
            <a:tailEnd/>
          </a:ln>
          <a:effectLst/>
        </p:spPr>
        <p:txBody>
          <a:bodyPr vert="horz" wrap="square" lIns="36576" tIns="36576" rIns="36576" bIns="36576" numCol="1" anchor="t" anchorCtr="0" compatLnSpc="1">
            <a:prstTxWarp prst="textNoShape">
              <a:avLst/>
            </a:prstTxWarp>
          </a:bodyPr>
          <a:lstStyle/>
          <a:p>
            <a:pPr algn="ctr"/>
            <a:endParaRPr lang="en-US" sz="1100" b="1" dirty="0"/>
          </a:p>
        </p:txBody>
      </p:sp>
      <p:sp>
        <p:nvSpPr>
          <p:cNvPr id="14" name="TextBox 13"/>
          <p:cNvSpPr txBox="1"/>
          <p:nvPr/>
        </p:nvSpPr>
        <p:spPr>
          <a:xfrm>
            <a:off x="107504" y="1428349"/>
            <a:ext cx="4032448" cy="1477328"/>
          </a:xfrm>
          <a:prstGeom prst="rect">
            <a:avLst/>
          </a:prstGeom>
          <a:noFill/>
        </p:spPr>
        <p:txBody>
          <a:bodyPr wrap="square" rtlCol="0">
            <a:spAutoFit/>
          </a:bodyPr>
          <a:lstStyle/>
          <a:p>
            <a:r>
              <a:rPr lang="en-GB" sz="1000" dirty="0" smtClean="0"/>
              <a:t>May was an historic month for the Island with ASSI awarding St Helena Airport an aerodrome certificate. For the month of May, Basil Read carried out three Airport readiness trials for testing operations at St Helena Airport. Work continues to manage issues of turbulence and wind shear experienced by Comair Implementation flight. </a:t>
            </a:r>
          </a:p>
          <a:p>
            <a:r>
              <a:rPr lang="en-GB" sz="1000" dirty="0" smtClean="0"/>
              <a:t>For the second month in a row, stay over tourist visitor numbers  have reduced compared to last year. Due to wind patterns in May renewable energy was at 21%. Staffing continues to be a significant risk for education in particular. </a:t>
            </a:r>
            <a:endParaRPr lang="en-US" sz="1000" dirty="0" smtClean="0"/>
          </a:p>
        </p:txBody>
      </p:sp>
      <p:sp>
        <p:nvSpPr>
          <p:cNvPr id="22" name="Rounded Rectangle 21"/>
          <p:cNvSpPr/>
          <p:nvPr/>
        </p:nvSpPr>
        <p:spPr>
          <a:xfrm>
            <a:off x="7380312" y="1340768"/>
            <a:ext cx="1512168" cy="280401"/>
          </a:xfrm>
          <a:prstGeom prst="roundRect">
            <a:avLst/>
          </a:prstGeom>
          <a:solidFill>
            <a:schemeClr val="bg1">
              <a:lumMod val="8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solidFill>
                  <a:schemeClr val="tx1"/>
                </a:solidFill>
              </a:rPr>
              <a:t>May</a:t>
            </a:r>
          </a:p>
        </p:txBody>
      </p:sp>
      <p:sp>
        <p:nvSpPr>
          <p:cNvPr id="27" name="Rounded Rectangle 26"/>
          <p:cNvSpPr/>
          <p:nvPr/>
        </p:nvSpPr>
        <p:spPr>
          <a:xfrm>
            <a:off x="179512" y="3341419"/>
            <a:ext cx="3168352" cy="360040"/>
          </a:xfrm>
          <a:prstGeom prst="roundRect">
            <a:avLst>
              <a:gd name="adj" fmla="val 27474"/>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Summary of Performance</a:t>
            </a:r>
            <a:endParaRPr lang="en-GB" sz="1400" dirty="0"/>
          </a:p>
        </p:txBody>
      </p:sp>
      <p:grpSp>
        <p:nvGrpSpPr>
          <p:cNvPr id="28" name="Group 27"/>
          <p:cNvGrpSpPr/>
          <p:nvPr/>
        </p:nvGrpSpPr>
        <p:grpSpPr>
          <a:xfrm>
            <a:off x="5148064" y="2780928"/>
            <a:ext cx="309700" cy="316966"/>
            <a:chOff x="2699792" y="1772816"/>
            <a:chExt cx="309700" cy="316966"/>
          </a:xfrm>
        </p:grpSpPr>
        <p:pic>
          <p:nvPicPr>
            <p:cNvPr id="30" name="Picture 29" descr="Amber striped.png"/>
            <p:cNvPicPr>
              <a:picLocks noChangeAspect="1"/>
            </p:cNvPicPr>
            <p:nvPr/>
          </p:nvPicPr>
          <p:blipFill>
            <a:blip r:embed="rId2" cstate="print"/>
            <a:stretch>
              <a:fillRect/>
            </a:stretch>
          </p:blipFill>
          <p:spPr>
            <a:xfrm>
              <a:off x="2699792" y="1772816"/>
              <a:ext cx="292584" cy="316966"/>
            </a:xfrm>
            <a:prstGeom prst="rect">
              <a:avLst/>
            </a:prstGeom>
          </p:spPr>
        </p:pic>
        <p:sp>
          <p:nvSpPr>
            <p:cNvPr id="31" name="Rectangle 30"/>
            <p:cNvSpPr/>
            <p:nvPr/>
          </p:nvSpPr>
          <p:spPr>
            <a:xfrm>
              <a:off x="2699792" y="1844824"/>
              <a:ext cx="309700" cy="230832"/>
            </a:xfrm>
            <a:prstGeom prst="rect">
              <a:avLst/>
            </a:prstGeom>
          </p:spPr>
          <p:txBody>
            <a:bodyPr wrap="none">
              <a:spAutoFit/>
            </a:bodyPr>
            <a:lstStyle/>
            <a:p>
              <a:pPr algn="ctr"/>
              <a:r>
                <a:rPr lang="en-GB" sz="900" b="1" dirty="0" smtClean="0"/>
                <a:t>AS</a:t>
              </a:r>
              <a:endParaRPr lang="en-US" sz="900" b="1" dirty="0"/>
            </a:p>
          </p:txBody>
        </p:sp>
      </p:grpSp>
      <p:sp>
        <p:nvSpPr>
          <p:cNvPr id="24" name="TextBox 23"/>
          <p:cNvSpPr txBox="1"/>
          <p:nvPr/>
        </p:nvSpPr>
        <p:spPr>
          <a:xfrm>
            <a:off x="179512" y="3861048"/>
            <a:ext cx="3528392" cy="2416046"/>
          </a:xfrm>
          <a:prstGeom prst="rect">
            <a:avLst/>
          </a:prstGeom>
          <a:noFill/>
        </p:spPr>
        <p:txBody>
          <a:bodyPr wrap="square" rtlCol="0">
            <a:spAutoFit/>
          </a:bodyPr>
          <a:lstStyle/>
          <a:p>
            <a:r>
              <a:rPr lang="en-GB" sz="1100" dirty="0" smtClean="0"/>
              <a:t>Some of the headlines for May are as follows:</a:t>
            </a:r>
          </a:p>
          <a:p>
            <a:endParaRPr lang="en-US" sz="1000" dirty="0" smtClean="0"/>
          </a:p>
          <a:p>
            <a:pPr marL="228600" indent="-228600">
              <a:buFont typeface="+mj-lt"/>
              <a:buAutoNum type="arabicPeriod"/>
            </a:pPr>
            <a:r>
              <a:rPr lang="en-GB" sz="1000" dirty="0" smtClean="0"/>
              <a:t>10 </a:t>
            </a:r>
            <a:r>
              <a:rPr lang="en-GB" sz="1000" dirty="0"/>
              <a:t>May 2016, ASSI issued an Aerodrome Certificate to St Helena Airport.</a:t>
            </a:r>
          </a:p>
          <a:p>
            <a:pPr marL="228600" indent="-228600">
              <a:buFont typeface="+mj-lt"/>
              <a:buAutoNum type="arabicPeriod"/>
            </a:pPr>
            <a:r>
              <a:rPr lang="en-US" sz="1000" dirty="0" smtClean="0"/>
              <a:t>Overall Crime at 17, which is on target</a:t>
            </a:r>
          </a:p>
          <a:p>
            <a:pPr marL="228600" indent="-228600">
              <a:buFont typeface="+mj-lt"/>
              <a:buAutoNum type="arabicPeriod"/>
            </a:pPr>
            <a:r>
              <a:rPr lang="en-GB" sz="1000" dirty="0" smtClean="0"/>
              <a:t>Human Rights Commission established and operational with  a total of 37 clients on file.</a:t>
            </a:r>
          </a:p>
          <a:p>
            <a:pPr marL="228600" indent="-228600">
              <a:buFont typeface="+mj-lt"/>
              <a:buAutoNum type="arabicPeriod"/>
            </a:pPr>
            <a:r>
              <a:rPr lang="en-GB" sz="1000" dirty="0" smtClean="0"/>
              <a:t>166 stay over tourist visitors, 18% reduction from previous year 2015/16.</a:t>
            </a:r>
          </a:p>
          <a:p>
            <a:pPr marL="228600" indent="-228600">
              <a:buFont typeface="+mj-lt"/>
              <a:buAutoNum type="arabicPeriod"/>
            </a:pPr>
            <a:r>
              <a:rPr lang="en-US" sz="1000" dirty="0" smtClean="0"/>
              <a:t>53 serviced rooms available to date, further five  scheduled for availability by September 2016.</a:t>
            </a:r>
          </a:p>
          <a:p>
            <a:pPr marL="228600" indent="-228600">
              <a:buFont typeface="+mj-lt"/>
              <a:buAutoNum type="arabicPeriod"/>
            </a:pPr>
            <a:r>
              <a:rPr lang="en-US" sz="1000" dirty="0" smtClean="0"/>
              <a:t>Report It – Sort It, 15 reports were received and 14 completed within specified timeframe, one remains outstanding.</a:t>
            </a:r>
          </a:p>
          <a:p>
            <a:pPr marL="228600" indent="-228600">
              <a:buFont typeface="+mj-lt"/>
              <a:buAutoNum type="arabicPeriod"/>
            </a:pPr>
            <a:endParaRPr lang="en-US" sz="1000" dirty="0" smtClean="0">
              <a:solidFill>
                <a:srgbClr val="C00000"/>
              </a:solidFill>
            </a:endParaRPr>
          </a:p>
        </p:txBody>
      </p:sp>
    </p:spTree>
    <p:extLst>
      <p:ext uri="{BB962C8B-B14F-4D97-AF65-F5344CB8AC3E}">
        <p14:creationId xmlns:p14="http://schemas.microsoft.com/office/powerpoint/2010/main" val="18989467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8367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SHG Performance TRACKER</a:t>
            </a:r>
            <a:endParaRPr lang="en-GB" sz="2400" b="1" dirty="0"/>
          </a:p>
        </p:txBody>
      </p:sp>
      <p:sp>
        <p:nvSpPr>
          <p:cNvPr id="6" name="Rectangle 5"/>
          <p:cNvSpPr/>
          <p:nvPr/>
        </p:nvSpPr>
        <p:spPr>
          <a:xfrm>
            <a:off x="107504" y="908720"/>
            <a:ext cx="8928992" cy="36004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METHODOLOGY</a:t>
            </a:r>
            <a:endParaRPr lang="en-GB" dirty="0"/>
          </a:p>
        </p:txBody>
      </p:sp>
      <p:sp>
        <p:nvSpPr>
          <p:cNvPr id="3" name="Rectangle 2"/>
          <p:cNvSpPr/>
          <p:nvPr/>
        </p:nvSpPr>
        <p:spPr>
          <a:xfrm>
            <a:off x="235915" y="1424378"/>
            <a:ext cx="6136285" cy="2862322"/>
          </a:xfrm>
          <a:prstGeom prst="rect">
            <a:avLst/>
          </a:prstGeom>
        </p:spPr>
        <p:txBody>
          <a:bodyPr wrap="square">
            <a:spAutoFit/>
          </a:bodyPr>
          <a:lstStyle/>
          <a:p>
            <a:pPr lvl="0" algn="just"/>
            <a:r>
              <a:rPr lang="en-GB" sz="1200" dirty="0" smtClean="0">
                <a:solidFill>
                  <a:prstClr val="black"/>
                </a:solidFill>
              </a:rPr>
              <a:t>For the Performance Tracker information </a:t>
            </a:r>
            <a:r>
              <a:rPr lang="en-GB" sz="1200" dirty="0">
                <a:solidFill>
                  <a:prstClr val="black"/>
                </a:solidFill>
              </a:rPr>
              <a:t>is provided in </a:t>
            </a:r>
            <a:r>
              <a:rPr lang="en-GB" sz="1200" dirty="0" smtClean="0">
                <a:solidFill>
                  <a:prstClr val="black"/>
                </a:solidFill>
              </a:rPr>
              <a:t>five </a:t>
            </a:r>
            <a:r>
              <a:rPr lang="en-GB" sz="1200" dirty="0">
                <a:solidFill>
                  <a:prstClr val="black"/>
                </a:solidFill>
              </a:rPr>
              <a:t>columns. </a:t>
            </a:r>
          </a:p>
          <a:p>
            <a:pPr lvl="0" algn="just"/>
            <a:endParaRPr lang="en-GB" sz="1200" dirty="0">
              <a:solidFill>
                <a:prstClr val="black"/>
              </a:solidFill>
            </a:endParaRPr>
          </a:p>
          <a:p>
            <a:pPr marL="171450" lvl="0" indent="-171450" algn="just">
              <a:buFont typeface="Arial" pitchFamily="34" charset="0"/>
              <a:buChar char="•"/>
            </a:pPr>
            <a:r>
              <a:rPr lang="en-GB" sz="1200" dirty="0">
                <a:solidFill>
                  <a:prstClr val="black"/>
                </a:solidFill>
              </a:rPr>
              <a:t>The first </a:t>
            </a:r>
            <a:r>
              <a:rPr lang="en-GB" sz="1200" b="1" dirty="0" smtClean="0">
                <a:solidFill>
                  <a:srgbClr val="002060"/>
                </a:solidFill>
              </a:rPr>
              <a:t>(“</a:t>
            </a:r>
            <a:r>
              <a:rPr lang="en-GB" sz="1200" b="1" i="1" dirty="0" smtClean="0">
                <a:solidFill>
                  <a:srgbClr val="002060"/>
                </a:solidFill>
              </a:rPr>
              <a:t>Overall Performance Progress</a:t>
            </a:r>
            <a:r>
              <a:rPr lang="en-GB" sz="1200" b="1" dirty="0" smtClean="0">
                <a:solidFill>
                  <a:srgbClr val="002060"/>
                </a:solidFill>
              </a:rPr>
              <a:t>”)</a:t>
            </a:r>
            <a:r>
              <a:rPr lang="en-GB" sz="1200" dirty="0" smtClean="0">
                <a:solidFill>
                  <a:prstClr val="black"/>
                </a:solidFill>
              </a:rPr>
              <a:t> </a:t>
            </a:r>
            <a:r>
              <a:rPr lang="en-GB" sz="1200" dirty="0">
                <a:solidFill>
                  <a:prstClr val="black"/>
                </a:solidFill>
              </a:rPr>
              <a:t>is an indicator of progress over the past month relative to expectations at the beginning of the year.</a:t>
            </a:r>
          </a:p>
          <a:p>
            <a:pPr marL="171450" lvl="0" indent="-171450" algn="just">
              <a:buFont typeface="Arial" pitchFamily="34" charset="0"/>
              <a:buChar char="•"/>
            </a:pPr>
            <a:endParaRPr lang="en-GB" sz="1200" dirty="0">
              <a:solidFill>
                <a:prstClr val="black"/>
              </a:solidFill>
            </a:endParaRPr>
          </a:p>
          <a:p>
            <a:pPr marL="171450" lvl="0" indent="-171450" algn="just">
              <a:buFont typeface="Arial" pitchFamily="34" charset="0"/>
              <a:buChar char="•"/>
            </a:pPr>
            <a:r>
              <a:rPr lang="en-GB" sz="1200" dirty="0">
                <a:solidFill>
                  <a:prstClr val="black"/>
                </a:solidFill>
              </a:rPr>
              <a:t>The second </a:t>
            </a:r>
            <a:r>
              <a:rPr lang="en-GB" sz="1200" b="1" dirty="0">
                <a:solidFill>
                  <a:srgbClr val="002060"/>
                </a:solidFill>
              </a:rPr>
              <a:t>(“</a:t>
            </a:r>
            <a:r>
              <a:rPr lang="en-GB" sz="1200" b="1" i="1" dirty="0">
                <a:solidFill>
                  <a:srgbClr val="002060"/>
                </a:solidFill>
              </a:rPr>
              <a:t>Monthly </a:t>
            </a:r>
            <a:r>
              <a:rPr lang="en-GB" sz="1200" b="1" i="1" dirty="0" smtClean="0">
                <a:solidFill>
                  <a:srgbClr val="002060"/>
                </a:solidFill>
              </a:rPr>
              <a:t>Change</a:t>
            </a:r>
            <a:r>
              <a:rPr lang="en-GB" sz="1200" b="1" dirty="0" smtClean="0">
                <a:solidFill>
                  <a:srgbClr val="002060"/>
                </a:solidFill>
              </a:rPr>
              <a:t>”) </a:t>
            </a:r>
            <a:r>
              <a:rPr lang="en-GB" sz="1200" dirty="0">
                <a:solidFill>
                  <a:prstClr val="black"/>
                </a:solidFill>
              </a:rPr>
              <a:t>highlights whether this progress is an improvement, or otherwise, from the previous month. </a:t>
            </a:r>
          </a:p>
          <a:p>
            <a:pPr marL="171450" lvl="0" indent="-171450" algn="just">
              <a:buFont typeface="Arial" pitchFamily="34" charset="0"/>
              <a:buChar char="•"/>
            </a:pPr>
            <a:endParaRPr lang="en-GB" sz="1200" dirty="0">
              <a:solidFill>
                <a:prstClr val="black"/>
              </a:solidFill>
            </a:endParaRPr>
          </a:p>
          <a:p>
            <a:pPr marL="171450" lvl="0" indent="-171450" algn="just">
              <a:buFont typeface="Arial" pitchFamily="34" charset="0"/>
              <a:buChar char="•"/>
            </a:pPr>
            <a:r>
              <a:rPr lang="en-GB" sz="1200" dirty="0">
                <a:solidFill>
                  <a:prstClr val="black"/>
                </a:solidFill>
              </a:rPr>
              <a:t>The third </a:t>
            </a:r>
            <a:r>
              <a:rPr lang="en-GB" sz="1200" b="1" dirty="0">
                <a:solidFill>
                  <a:srgbClr val="002060"/>
                </a:solidFill>
              </a:rPr>
              <a:t>(“</a:t>
            </a:r>
            <a:r>
              <a:rPr lang="en-GB" sz="1200" b="1" i="1" dirty="0">
                <a:solidFill>
                  <a:srgbClr val="002060"/>
                </a:solidFill>
              </a:rPr>
              <a:t>Leading Indicator</a:t>
            </a:r>
            <a:r>
              <a:rPr lang="en-GB" sz="1200" b="1" dirty="0">
                <a:solidFill>
                  <a:srgbClr val="002060"/>
                </a:solidFill>
              </a:rPr>
              <a:t>”)</a:t>
            </a:r>
            <a:r>
              <a:rPr lang="en-GB" sz="1200" dirty="0">
                <a:solidFill>
                  <a:srgbClr val="002060"/>
                </a:solidFill>
              </a:rPr>
              <a:t> </a:t>
            </a:r>
            <a:r>
              <a:rPr lang="en-GB" sz="1200" dirty="0">
                <a:solidFill>
                  <a:prstClr val="black"/>
                </a:solidFill>
              </a:rPr>
              <a:t>aims to give a snapshot of how progress is </a:t>
            </a:r>
            <a:r>
              <a:rPr lang="en-GB" sz="1200">
                <a:solidFill>
                  <a:prstClr val="black"/>
                </a:solidFill>
              </a:rPr>
              <a:t>likely </a:t>
            </a:r>
            <a:r>
              <a:rPr lang="en-GB" sz="1200" smtClean="0">
                <a:solidFill>
                  <a:prstClr val="black"/>
                </a:solidFill>
              </a:rPr>
              <a:t>going </a:t>
            </a:r>
            <a:r>
              <a:rPr lang="en-GB" sz="1200" dirty="0">
                <a:solidFill>
                  <a:prstClr val="black"/>
                </a:solidFill>
              </a:rPr>
              <a:t>forward and provide a early warning system for potential issues. </a:t>
            </a:r>
            <a:endParaRPr lang="en-GB" sz="1200" dirty="0" smtClean="0">
              <a:solidFill>
                <a:prstClr val="black"/>
              </a:solidFill>
            </a:endParaRPr>
          </a:p>
          <a:p>
            <a:pPr marL="171450" lvl="0" indent="-171450" algn="just">
              <a:buFont typeface="Arial" pitchFamily="34" charset="0"/>
              <a:buChar char="•"/>
            </a:pPr>
            <a:endParaRPr lang="en-GB" sz="1200" dirty="0" smtClean="0">
              <a:solidFill>
                <a:prstClr val="black"/>
              </a:solidFill>
            </a:endParaRPr>
          </a:p>
          <a:p>
            <a:pPr marL="171450" lvl="0" indent="-171450" algn="just">
              <a:buFont typeface="Arial" pitchFamily="34" charset="0"/>
              <a:buChar char="•"/>
            </a:pPr>
            <a:r>
              <a:rPr lang="en-GB" sz="1200" dirty="0" smtClean="0">
                <a:solidFill>
                  <a:prstClr val="black"/>
                </a:solidFill>
              </a:rPr>
              <a:t>The fourth </a:t>
            </a:r>
            <a:r>
              <a:rPr lang="en-GB" sz="1200" b="1" i="1" dirty="0" smtClean="0">
                <a:solidFill>
                  <a:srgbClr val="002060"/>
                </a:solidFill>
              </a:rPr>
              <a:t>(“Monthly Change”) </a:t>
            </a:r>
            <a:r>
              <a:rPr lang="en-GB" sz="1200" dirty="0" smtClean="0">
                <a:solidFill>
                  <a:prstClr val="black"/>
                </a:solidFill>
              </a:rPr>
              <a:t>highlights change against the Leading Indicator.</a:t>
            </a:r>
            <a:endParaRPr lang="en-GB" sz="1200" dirty="0">
              <a:solidFill>
                <a:prstClr val="black"/>
              </a:solidFill>
            </a:endParaRPr>
          </a:p>
          <a:p>
            <a:pPr lvl="0" algn="just"/>
            <a:endParaRPr lang="en-GB" sz="1200" dirty="0">
              <a:solidFill>
                <a:prstClr val="black"/>
              </a:solidFill>
            </a:endParaRPr>
          </a:p>
          <a:p>
            <a:pPr marL="171450" lvl="0" indent="-171450" algn="just">
              <a:buFont typeface="Arial" pitchFamily="34" charset="0"/>
              <a:buChar char="•"/>
            </a:pPr>
            <a:r>
              <a:rPr lang="en-GB" sz="1200" dirty="0">
                <a:solidFill>
                  <a:prstClr val="black"/>
                </a:solidFill>
              </a:rPr>
              <a:t>The </a:t>
            </a:r>
            <a:r>
              <a:rPr lang="en-GB" sz="1200" dirty="0" smtClean="0">
                <a:solidFill>
                  <a:prstClr val="black"/>
                </a:solidFill>
              </a:rPr>
              <a:t>fifth </a:t>
            </a:r>
            <a:r>
              <a:rPr lang="en-GB" sz="1200" b="1" dirty="0" smtClean="0">
                <a:solidFill>
                  <a:srgbClr val="002060"/>
                </a:solidFill>
              </a:rPr>
              <a:t>(“</a:t>
            </a:r>
            <a:r>
              <a:rPr lang="en-GB" sz="1200" b="1" i="1" dirty="0" smtClean="0">
                <a:solidFill>
                  <a:srgbClr val="002060"/>
                </a:solidFill>
              </a:rPr>
              <a:t>Commentary</a:t>
            </a:r>
            <a:r>
              <a:rPr lang="en-GB" sz="1200" b="1" dirty="0" smtClean="0">
                <a:solidFill>
                  <a:srgbClr val="002060"/>
                </a:solidFill>
              </a:rPr>
              <a:t>”)</a:t>
            </a:r>
            <a:r>
              <a:rPr lang="en-GB" sz="1200" b="1" dirty="0" smtClean="0">
                <a:solidFill>
                  <a:prstClr val="black"/>
                </a:solidFill>
              </a:rPr>
              <a:t> </a:t>
            </a:r>
            <a:r>
              <a:rPr lang="en-GB" sz="1200" dirty="0">
                <a:solidFill>
                  <a:prstClr val="black"/>
                </a:solidFill>
              </a:rPr>
              <a:t>aims to provide a succinct overview of each area. </a:t>
            </a:r>
            <a:endParaRPr lang="en-GB" sz="1200" dirty="0" smtClean="0">
              <a:solidFill>
                <a:prstClr val="black"/>
              </a:solidFill>
            </a:endParaRPr>
          </a:p>
          <a:p>
            <a:pPr marL="171450" lvl="0" indent="-171450" algn="just">
              <a:buFont typeface="Arial" pitchFamily="34" charset="0"/>
              <a:buChar char="•"/>
            </a:pPr>
            <a:endParaRPr lang="en-GB" sz="1200" dirty="0">
              <a:solidFill>
                <a:prstClr val="black"/>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2402994624"/>
              </p:ext>
            </p:extLst>
          </p:nvPr>
        </p:nvGraphicFramePr>
        <p:xfrm>
          <a:off x="7308304" y="1412775"/>
          <a:ext cx="1266180" cy="4412705"/>
        </p:xfrm>
        <a:graphic>
          <a:graphicData uri="http://schemas.openxmlformats.org/drawingml/2006/table">
            <a:tbl>
              <a:tblPr/>
              <a:tblGrid>
                <a:gridCol w="440411"/>
                <a:gridCol w="825769"/>
              </a:tblGrid>
              <a:tr h="849895">
                <a:tc gridSpan="2">
                  <a:txBody>
                    <a:bodyPr/>
                    <a:lstStyle/>
                    <a:p>
                      <a:pPr algn="ctr" fontAlgn="b"/>
                      <a:r>
                        <a:rPr lang="en-US" sz="1000" b="1" i="0" u="sng" strike="noStrike" dirty="0" smtClean="0">
                          <a:solidFill>
                            <a:srgbClr val="000000"/>
                          </a:solidFill>
                          <a:latin typeface="Calibri"/>
                        </a:rPr>
                        <a:t>RAG</a:t>
                      </a:r>
                      <a:r>
                        <a:rPr lang="en-US" sz="1000" b="1" i="0" u="sng" strike="noStrike" baseline="0" dirty="0" smtClean="0">
                          <a:solidFill>
                            <a:srgbClr val="000000"/>
                          </a:solidFill>
                          <a:latin typeface="Calibri"/>
                        </a:rPr>
                        <a:t> Criteria</a:t>
                      </a:r>
                      <a:endParaRPr lang="en-US" sz="1000" b="1" i="0" u="sng" strike="noStrike" dirty="0" smtClean="0">
                        <a:solidFill>
                          <a:srgbClr val="000000"/>
                        </a:solidFill>
                        <a:latin typeface="Calibri"/>
                      </a:endParaRPr>
                    </a:p>
                    <a:p>
                      <a:pPr algn="ctr" fontAlgn="b"/>
                      <a:endParaRPr lang="en-US" sz="1200" b="1" i="0" u="none" strike="noStrike" dirty="0" smtClean="0">
                        <a:solidFill>
                          <a:srgbClr val="000000"/>
                        </a:solidFill>
                        <a:latin typeface="Calibri"/>
                      </a:endParaRPr>
                    </a:p>
                    <a:p>
                      <a:pPr algn="ctr" fontAlgn="b"/>
                      <a:endParaRPr lang="en-US" sz="1100" b="1" i="0" u="none" strike="noStrike" dirty="0">
                        <a:solidFill>
                          <a:srgbClr val="00000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r>
              <a:tr h="949165">
                <a:tc>
                  <a:txBody>
                    <a:bodyPr/>
                    <a:lstStyle/>
                    <a:p>
                      <a:pPr algn="ctr" fontAlgn="ctr"/>
                      <a:r>
                        <a:rPr lang="en-US" sz="1100" b="0" i="0" u="none" strike="noStrike" dirty="0">
                          <a:solidFill>
                            <a:srgbClr val="000000"/>
                          </a:solidFill>
                          <a:latin typeface="Calibri"/>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sz="1100" b="0" i="0" u="none" strike="noStrike" dirty="0">
                          <a:solidFill>
                            <a:srgbClr val="000000"/>
                          </a:solidFill>
                          <a:latin typeface="Calibri"/>
                        </a:rPr>
                        <a:t>Red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37245">
                <a:tc>
                  <a:txBody>
                    <a:bodyPr/>
                    <a:lstStyle/>
                    <a:p>
                      <a:pPr algn="ctr" fontAlgn="ctr"/>
                      <a:endParaRPr lang="en-US" sz="1100" b="0" i="0" u="none" strike="noStrike" dirty="0">
                        <a:solidFill>
                          <a:srgbClr val="000000"/>
                        </a:solidFill>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dkUpDiag">
                      <a:fgClr>
                        <a:srgbClr val="FFC000"/>
                      </a:fgClr>
                      <a:bgClr>
                        <a:srgbClr val="FF0000"/>
                      </a:bgClr>
                    </a:pattFill>
                  </a:tcPr>
                </a:tc>
                <a:tc>
                  <a:txBody>
                    <a:bodyPr/>
                    <a:lstStyle/>
                    <a:p>
                      <a:pPr algn="ctr" fontAlgn="ctr"/>
                      <a:endParaRPr lang="en-GB" sz="1100" b="0" i="0" u="none" strike="noStrike" dirty="0" smtClean="0">
                        <a:solidFill>
                          <a:srgbClr val="000000"/>
                        </a:solidFill>
                        <a:latin typeface="Calibri"/>
                      </a:endParaRPr>
                    </a:p>
                    <a:p>
                      <a:pPr algn="ctr" fontAlgn="ctr"/>
                      <a:r>
                        <a:rPr lang="en-GB" sz="1100" b="0" i="0" u="none" strike="noStrike" dirty="0" smtClean="0">
                          <a:solidFill>
                            <a:srgbClr val="000000"/>
                          </a:solidFill>
                          <a:latin typeface="Calibri"/>
                        </a:rPr>
                        <a:t>Amber </a:t>
                      </a:r>
                    </a:p>
                    <a:p>
                      <a:pPr algn="ctr" fontAlgn="ctr"/>
                      <a:r>
                        <a:rPr lang="en-GB" sz="1100" b="0" i="0" u="none" strike="noStrike" dirty="0" smtClean="0">
                          <a:solidFill>
                            <a:srgbClr val="000000"/>
                          </a:solidFill>
                          <a:latin typeface="Calibri"/>
                        </a:rPr>
                        <a:t>Red</a:t>
                      </a:r>
                    </a:p>
                    <a:p>
                      <a:pPr algn="ctr" fontAlgn="ctr"/>
                      <a:endParaRPr lang="en-GB" sz="1100" b="0" i="0" u="none" strike="noStrike" dirty="0" smtClean="0">
                        <a:solidFill>
                          <a:srgbClr val="000000"/>
                        </a:solidFill>
                        <a:latin typeface="Calibri"/>
                      </a:endParaRPr>
                    </a:p>
                    <a:p>
                      <a:pPr algn="ctr" fontAlgn="ctr"/>
                      <a:endParaRPr lang="en-GB" sz="1100" b="0" i="0" u="none" strike="noStrike" dirty="0" smtClean="0">
                        <a:solidFill>
                          <a:srgbClr val="000000"/>
                        </a:solidFill>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84101">
                <a:tc>
                  <a:txBody>
                    <a:bodyPr/>
                    <a:lstStyle/>
                    <a:p>
                      <a:pPr algn="ctr" fontAlgn="ctr"/>
                      <a:r>
                        <a:rPr lang="en-US" sz="1100" b="0" i="0" u="none" strike="noStrike" dirty="0">
                          <a:solidFill>
                            <a:srgbClr val="000000"/>
                          </a:solidFill>
                          <a:latin typeface="Calibri"/>
                        </a:rPr>
                        <a:t> </a:t>
                      </a:r>
                      <a:endParaRPr lang="en-US" sz="1100" b="0" i="0" u="none" strike="noStrike" dirty="0" smtClean="0">
                        <a:solidFill>
                          <a:srgbClr val="000000"/>
                        </a:solidFill>
                        <a:latin typeface="Calibri"/>
                      </a:endParaRPr>
                    </a:p>
                    <a:p>
                      <a:pPr algn="ctr" fontAlgn="ctr"/>
                      <a:endParaRPr lang="en-GB" sz="1100" b="0" i="0" u="none" strike="noStrike" dirty="0" smtClean="0">
                        <a:solidFill>
                          <a:srgbClr val="000000"/>
                        </a:solidFill>
                        <a:latin typeface="Calibri"/>
                      </a:endParaRPr>
                    </a:p>
                    <a:p>
                      <a:pPr algn="ctr" fontAlgn="ctr"/>
                      <a:endParaRPr lang="en-GB" sz="1100" b="0" i="0" u="none" strike="noStrike" dirty="0" smtClean="0">
                        <a:solidFill>
                          <a:srgbClr val="000000"/>
                        </a:solidFill>
                        <a:latin typeface="Calibri"/>
                      </a:endParaRPr>
                    </a:p>
                    <a:p>
                      <a:pPr algn="ctr" fontAlgn="ctr"/>
                      <a:endParaRPr lang="en-GB" sz="1100" b="0" i="0" u="none" strike="noStrike" dirty="0" smtClean="0">
                        <a:solidFill>
                          <a:srgbClr val="000000"/>
                        </a:solidFill>
                        <a:latin typeface="Calibri"/>
                      </a:endParaRPr>
                    </a:p>
                    <a:p>
                      <a:pPr algn="ctr" fontAlgn="ctr"/>
                      <a:endParaRPr lang="en-US" sz="1100" b="0" i="0" u="none" strike="noStrike" dirty="0">
                        <a:solidFill>
                          <a:srgbClr val="000000"/>
                        </a:solidFill>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1100" b="0" i="0" u="none" strike="noStrike" dirty="0">
                          <a:solidFill>
                            <a:srgbClr val="000000"/>
                          </a:solidFill>
                          <a:latin typeface="Calibri"/>
                        </a:rPr>
                        <a:t>Amber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7156">
                <a:tc>
                  <a:txBody>
                    <a:bodyPr/>
                    <a:lstStyle/>
                    <a:p>
                      <a:pPr algn="ctr" fontAlgn="ctr"/>
                      <a:endParaRPr lang="en-US" sz="1100" b="0" i="0" u="none" strike="noStrike" dirty="0" smtClean="0">
                        <a:solidFill>
                          <a:srgbClr val="000000"/>
                        </a:solidFill>
                        <a:latin typeface="Calibri"/>
                      </a:endParaRPr>
                    </a:p>
                    <a:p>
                      <a:pPr algn="ctr" fontAlgn="ctr"/>
                      <a:endParaRPr lang="en-US" sz="1100" b="0" i="0" u="none" strike="noStrike" dirty="0" smtClean="0">
                        <a:solidFill>
                          <a:srgbClr val="000000"/>
                        </a:solidFill>
                        <a:latin typeface="Calibri"/>
                      </a:endParaRPr>
                    </a:p>
                    <a:p>
                      <a:pPr algn="ctr" fontAlgn="ctr"/>
                      <a:endParaRPr lang="en-US" sz="1100" b="0" i="0" u="none" strike="noStrike" dirty="0" smtClean="0">
                        <a:solidFill>
                          <a:srgbClr val="000000"/>
                        </a:solidFill>
                        <a:latin typeface="Calibri"/>
                      </a:endParaRPr>
                    </a:p>
                    <a:p>
                      <a:pPr algn="ctr" fontAlgn="ctr"/>
                      <a:endParaRPr lang="en-US" sz="1100" b="0" i="0" u="none" strike="noStrike" dirty="0" smtClean="0">
                        <a:solidFill>
                          <a:srgbClr val="000000"/>
                        </a:solidFill>
                        <a:latin typeface="Calibri"/>
                      </a:endParaRPr>
                    </a:p>
                    <a:p>
                      <a:pPr algn="ctr" fontAlgn="ctr"/>
                      <a:r>
                        <a:rPr lang="en-US" sz="1100" b="0" i="0" u="none" strike="noStrike" dirty="0">
                          <a:solidFill>
                            <a:srgbClr val="000000"/>
                          </a:solidFill>
                          <a:latin typeface="Calibri"/>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100" b="0" i="0" u="none" strike="noStrike" dirty="0">
                          <a:solidFill>
                            <a:srgbClr val="000000"/>
                          </a:solidFill>
                          <a:latin typeface="Calibri"/>
                        </a:rPr>
                        <a:t>Green </a:t>
                      </a:r>
                      <a:endParaRPr lang="en-US" sz="1100" b="0" i="0" u="none" strike="noStrike" dirty="0" smtClean="0">
                        <a:solidFill>
                          <a:srgbClr val="000000"/>
                        </a:solidFill>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1" name="TextBox 10"/>
          <p:cNvSpPr txBox="1"/>
          <p:nvPr/>
        </p:nvSpPr>
        <p:spPr>
          <a:xfrm>
            <a:off x="323528" y="4365104"/>
            <a:ext cx="3024336" cy="553998"/>
          </a:xfrm>
          <a:prstGeom prst="rect">
            <a:avLst/>
          </a:prstGeom>
          <a:noFill/>
        </p:spPr>
        <p:txBody>
          <a:bodyPr wrap="square" rtlCol="0">
            <a:spAutoFit/>
          </a:bodyPr>
          <a:lstStyle/>
          <a:p>
            <a:r>
              <a:rPr lang="en-GB" sz="1000" b="1" dirty="0" smtClean="0"/>
              <a:t>Key to Arrows:</a:t>
            </a:r>
          </a:p>
          <a:p>
            <a:endParaRPr lang="en-GB" sz="1000" b="1" dirty="0" smtClean="0"/>
          </a:p>
          <a:p>
            <a:endParaRPr lang="en-US" sz="1000" b="1" dirty="0"/>
          </a:p>
        </p:txBody>
      </p:sp>
      <p:sp>
        <p:nvSpPr>
          <p:cNvPr id="12" name="Up Arrow 11"/>
          <p:cNvSpPr/>
          <p:nvPr/>
        </p:nvSpPr>
        <p:spPr>
          <a:xfrm>
            <a:off x="539552" y="4653136"/>
            <a:ext cx="144016" cy="144016"/>
          </a:xfrm>
          <a:prstGeom prst="upArrow">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3" name="Down Arrow 12"/>
          <p:cNvSpPr/>
          <p:nvPr/>
        </p:nvSpPr>
        <p:spPr>
          <a:xfrm>
            <a:off x="539552" y="4941168"/>
            <a:ext cx="144016" cy="144016"/>
          </a:xfrm>
          <a:prstGeom prst="downArrow">
            <a:avLst/>
          </a:prstGeom>
          <a:solidFill>
            <a:srgbClr val="FF0000"/>
          </a:solidFill>
          <a:ln>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4" name="Left-Right Arrow 13"/>
          <p:cNvSpPr/>
          <p:nvPr/>
        </p:nvSpPr>
        <p:spPr>
          <a:xfrm>
            <a:off x="539552" y="5301208"/>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5" name="TextBox 14"/>
          <p:cNvSpPr txBox="1"/>
          <p:nvPr/>
        </p:nvSpPr>
        <p:spPr>
          <a:xfrm>
            <a:off x="899592" y="4653136"/>
            <a:ext cx="1944216" cy="230832"/>
          </a:xfrm>
          <a:prstGeom prst="rect">
            <a:avLst/>
          </a:prstGeom>
          <a:noFill/>
        </p:spPr>
        <p:txBody>
          <a:bodyPr wrap="square" rtlCol="0">
            <a:spAutoFit/>
          </a:bodyPr>
          <a:lstStyle/>
          <a:p>
            <a:r>
              <a:rPr lang="en-GB" sz="900" dirty="0" smtClean="0"/>
              <a:t>Performance Improving</a:t>
            </a:r>
            <a:endParaRPr lang="en-US" sz="900" dirty="0"/>
          </a:p>
        </p:txBody>
      </p:sp>
      <p:sp>
        <p:nvSpPr>
          <p:cNvPr id="16" name="TextBox 15"/>
          <p:cNvSpPr txBox="1"/>
          <p:nvPr/>
        </p:nvSpPr>
        <p:spPr>
          <a:xfrm>
            <a:off x="899592" y="4941168"/>
            <a:ext cx="1944216" cy="230832"/>
          </a:xfrm>
          <a:prstGeom prst="rect">
            <a:avLst/>
          </a:prstGeom>
          <a:noFill/>
        </p:spPr>
        <p:txBody>
          <a:bodyPr wrap="square" rtlCol="0">
            <a:spAutoFit/>
          </a:bodyPr>
          <a:lstStyle/>
          <a:p>
            <a:r>
              <a:rPr lang="en-GB" sz="900" dirty="0" smtClean="0"/>
              <a:t>Performance Worsening</a:t>
            </a:r>
            <a:endParaRPr lang="en-US" sz="900" dirty="0"/>
          </a:p>
        </p:txBody>
      </p:sp>
      <p:sp>
        <p:nvSpPr>
          <p:cNvPr id="17" name="TextBox 16"/>
          <p:cNvSpPr txBox="1"/>
          <p:nvPr/>
        </p:nvSpPr>
        <p:spPr>
          <a:xfrm>
            <a:off x="899592" y="5229200"/>
            <a:ext cx="1944216" cy="230832"/>
          </a:xfrm>
          <a:prstGeom prst="rect">
            <a:avLst/>
          </a:prstGeom>
          <a:noFill/>
        </p:spPr>
        <p:txBody>
          <a:bodyPr wrap="square" rtlCol="0">
            <a:spAutoFit/>
          </a:bodyPr>
          <a:lstStyle/>
          <a:p>
            <a:r>
              <a:rPr lang="en-GB" sz="900" dirty="0" smtClean="0"/>
              <a:t>Performance Maintaining</a:t>
            </a:r>
            <a:endParaRPr lang="en-US" sz="900" dirty="0"/>
          </a:p>
        </p:txBody>
      </p:sp>
      <p:sp>
        <p:nvSpPr>
          <p:cNvPr id="19" name="TextBox 18"/>
          <p:cNvSpPr txBox="1"/>
          <p:nvPr/>
        </p:nvSpPr>
        <p:spPr>
          <a:xfrm>
            <a:off x="6948264" y="116632"/>
            <a:ext cx="2195736" cy="523220"/>
          </a:xfrm>
          <a:prstGeom prst="rect">
            <a:avLst/>
          </a:prstGeom>
          <a:noFill/>
        </p:spPr>
        <p:txBody>
          <a:bodyPr wrap="square" rtlCol="0">
            <a:spAutoFit/>
          </a:bodyPr>
          <a:lstStyle/>
          <a:p>
            <a:pPr algn="ctr"/>
            <a:r>
              <a:rPr lang="en-GB" sz="1400" b="1" dirty="0" smtClean="0">
                <a:solidFill>
                  <a:schemeClr val="bg1"/>
                </a:solidFill>
              </a:rPr>
              <a:t>Released: July 2016</a:t>
            </a:r>
          </a:p>
          <a:p>
            <a:pPr algn="ctr"/>
            <a:r>
              <a:rPr lang="en-GB" sz="1400" i="1" dirty="0" smtClean="0">
                <a:solidFill>
                  <a:schemeClr val="bg1"/>
                </a:solidFill>
              </a:rPr>
              <a:t>Covering: May 2016</a:t>
            </a:r>
            <a:endParaRPr lang="en-GB" sz="1400" i="1" dirty="0">
              <a:solidFill>
                <a:schemeClr val="bg1"/>
              </a:solidFill>
            </a:endParaRPr>
          </a:p>
        </p:txBody>
      </p:sp>
    </p:spTree>
    <p:extLst>
      <p:ext uri="{BB962C8B-B14F-4D97-AF65-F5344CB8AC3E}">
        <p14:creationId xmlns:p14="http://schemas.microsoft.com/office/powerpoint/2010/main" val="18989467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0" name="Straight Connector 59"/>
          <p:cNvCxnSpPr/>
          <p:nvPr/>
        </p:nvCxnSpPr>
        <p:spPr>
          <a:xfrm>
            <a:off x="4860032" y="836712"/>
            <a:ext cx="0" cy="6021288"/>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0" y="1484784"/>
            <a:ext cx="9144000" cy="0"/>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0" y="0"/>
            <a:ext cx="9144000" cy="8367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SHG Performance TRACKER</a:t>
            </a:r>
            <a:endParaRPr lang="en-GB" sz="2400" b="1" dirty="0"/>
          </a:p>
        </p:txBody>
      </p:sp>
      <p:sp>
        <p:nvSpPr>
          <p:cNvPr id="55" name="Rounded Rectangle 54"/>
          <p:cNvSpPr/>
          <p:nvPr/>
        </p:nvSpPr>
        <p:spPr>
          <a:xfrm>
            <a:off x="179512" y="908720"/>
            <a:ext cx="1908720" cy="504056"/>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Thematic Group</a:t>
            </a:r>
            <a:endParaRPr lang="en-GB" dirty="0">
              <a:solidFill>
                <a:schemeClr val="tx1"/>
              </a:solidFill>
            </a:endParaRPr>
          </a:p>
        </p:txBody>
      </p:sp>
      <p:cxnSp>
        <p:nvCxnSpPr>
          <p:cNvPr id="62" name="Straight Connector 61"/>
          <p:cNvCxnSpPr/>
          <p:nvPr/>
        </p:nvCxnSpPr>
        <p:spPr>
          <a:xfrm>
            <a:off x="22677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652120"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275856"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0679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54" name="Rounded Rectangle 53"/>
          <p:cNvSpPr/>
          <p:nvPr/>
        </p:nvSpPr>
        <p:spPr>
          <a:xfrm>
            <a:off x="2339752" y="908720"/>
            <a:ext cx="864096"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Overall Performance Progress</a:t>
            </a:r>
            <a:endParaRPr lang="en-GB" sz="900" dirty="0">
              <a:solidFill>
                <a:schemeClr val="tx1"/>
              </a:solidFill>
            </a:endParaRPr>
          </a:p>
        </p:txBody>
      </p:sp>
      <p:sp>
        <p:nvSpPr>
          <p:cNvPr id="57" name="Rounded Rectangle 56"/>
          <p:cNvSpPr/>
          <p:nvPr/>
        </p:nvSpPr>
        <p:spPr>
          <a:xfrm>
            <a:off x="4139952" y="908720"/>
            <a:ext cx="648072"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Leading Indicator</a:t>
            </a:r>
          </a:p>
          <a:p>
            <a:pPr algn="ctr"/>
            <a:r>
              <a:rPr lang="en-GB" sz="900" dirty="0" smtClean="0">
                <a:solidFill>
                  <a:schemeClr val="tx1"/>
                </a:solidFill>
              </a:rPr>
              <a:t>2016/17</a:t>
            </a:r>
            <a:endParaRPr lang="en-GB" sz="900" dirty="0">
              <a:solidFill>
                <a:schemeClr val="tx1"/>
              </a:solidFill>
            </a:endParaRPr>
          </a:p>
        </p:txBody>
      </p:sp>
      <p:sp>
        <p:nvSpPr>
          <p:cNvPr id="58" name="Rounded Rectangle 57"/>
          <p:cNvSpPr/>
          <p:nvPr/>
        </p:nvSpPr>
        <p:spPr>
          <a:xfrm>
            <a:off x="3347864"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59" name="Rounded Rectangle 58"/>
          <p:cNvSpPr/>
          <p:nvPr/>
        </p:nvSpPr>
        <p:spPr>
          <a:xfrm>
            <a:off x="5796136" y="980728"/>
            <a:ext cx="316835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tx1"/>
                </a:solidFill>
              </a:rPr>
              <a:t>Commentary</a:t>
            </a:r>
            <a:endParaRPr lang="en-GB" sz="1100" dirty="0">
              <a:solidFill>
                <a:schemeClr val="tx1"/>
              </a:solidFill>
            </a:endParaRPr>
          </a:p>
        </p:txBody>
      </p:sp>
      <p:sp>
        <p:nvSpPr>
          <p:cNvPr id="32" name="TextBox 31"/>
          <p:cNvSpPr txBox="1"/>
          <p:nvPr/>
        </p:nvSpPr>
        <p:spPr>
          <a:xfrm>
            <a:off x="5634372" y="4818638"/>
            <a:ext cx="3491880" cy="338554"/>
          </a:xfrm>
          <a:prstGeom prst="rect">
            <a:avLst/>
          </a:prstGeom>
          <a:noFill/>
        </p:spPr>
        <p:txBody>
          <a:bodyPr wrap="square" rtlCol="0">
            <a:spAutoFit/>
          </a:bodyPr>
          <a:lstStyle/>
          <a:p>
            <a:r>
              <a:rPr lang="en-US" sz="800" dirty="0" smtClean="0"/>
              <a:t/>
            </a:r>
            <a:br>
              <a:rPr lang="en-US" sz="800" dirty="0" smtClean="0"/>
            </a:br>
            <a:endParaRPr lang="en-US" sz="800" dirty="0"/>
          </a:p>
        </p:txBody>
      </p:sp>
      <p:sp>
        <p:nvSpPr>
          <p:cNvPr id="45" name="Rounded Rectangle 44"/>
          <p:cNvSpPr/>
          <p:nvPr/>
        </p:nvSpPr>
        <p:spPr>
          <a:xfrm>
            <a:off x="4932040"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39" name="Left-Right Arrow 38"/>
          <p:cNvSpPr/>
          <p:nvPr/>
        </p:nvSpPr>
        <p:spPr>
          <a:xfrm>
            <a:off x="5148064" y="2564904"/>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38" name="TextBox 37"/>
          <p:cNvSpPr txBox="1"/>
          <p:nvPr/>
        </p:nvSpPr>
        <p:spPr>
          <a:xfrm>
            <a:off x="5652120" y="1484784"/>
            <a:ext cx="3491880" cy="2677656"/>
          </a:xfrm>
          <a:prstGeom prst="rect">
            <a:avLst/>
          </a:prstGeom>
          <a:noFill/>
        </p:spPr>
        <p:txBody>
          <a:bodyPr wrap="square" rtlCol="0">
            <a:spAutoFit/>
          </a:bodyPr>
          <a:lstStyle/>
          <a:p>
            <a:endParaRPr lang="en-US" sz="800" b="1" u="sng" dirty="0" smtClean="0"/>
          </a:p>
          <a:p>
            <a:r>
              <a:rPr lang="en-US" sz="800" b="1" u="sng" dirty="0" smtClean="0"/>
              <a:t>Increased Community Capacity</a:t>
            </a:r>
            <a:r>
              <a:rPr lang="en-US" sz="800" dirty="0" smtClean="0"/>
              <a:t>: Remains unchanged as at May.  </a:t>
            </a:r>
            <a:r>
              <a:rPr lang="en-GB" sz="800" dirty="0"/>
              <a:t>The housing register currently has 55 applications of which 18 are high priority cases. From these </a:t>
            </a:r>
            <a:r>
              <a:rPr lang="en-GB" sz="800" dirty="0" smtClean="0"/>
              <a:t>two </a:t>
            </a:r>
            <a:r>
              <a:rPr lang="en-GB" sz="800" dirty="0"/>
              <a:t>serious safeguarding referrals have just been allocated accommodation which leaves us with 16  high priority cases and an </a:t>
            </a:r>
            <a:r>
              <a:rPr lang="en-GB" sz="800" dirty="0" smtClean="0"/>
              <a:t>available </a:t>
            </a:r>
            <a:r>
              <a:rPr lang="en-GB" sz="800" dirty="0"/>
              <a:t>housing stock of 3 (1x1Bed, 1x3Bed &amp; 1x4Bed).  Many of these individuals are desperately seeking assistance. Issues dealt with are difficult and the problems we are presented with are complex, from serious sexual/physiological abuse, DV, family/relationship breakdowns through to a simple inability to afford rents in the private </a:t>
            </a:r>
            <a:r>
              <a:rPr lang="en-GB" sz="800" dirty="0" smtClean="0"/>
              <a:t>sector.</a:t>
            </a:r>
          </a:p>
          <a:p>
            <a:r>
              <a:rPr lang="en-GB" sz="800" dirty="0" smtClean="0"/>
              <a:t> In </a:t>
            </a:r>
            <a:r>
              <a:rPr lang="en-GB" sz="800" dirty="0"/>
              <a:t>addition to the above the housing division will be looking at updating the current Housing Policy, including amending tenancy agreements.</a:t>
            </a:r>
            <a:r>
              <a:rPr lang="en-US" sz="800" dirty="0" smtClean="0"/>
              <a:t> </a:t>
            </a:r>
          </a:p>
          <a:p>
            <a:r>
              <a:rPr lang="en-US" sz="800" b="1" dirty="0" smtClean="0"/>
              <a:t> </a:t>
            </a:r>
            <a:endParaRPr lang="en-GB" sz="800" dirty="0" smtClean="0"/>
          </a:p>
          <a:p>
            <a:r>
              <a:rPr lang="en-GB" sz="800" b="1" u="sng" dirty="0" smtClean="0">
                <a:solidFill>
                  <a:schemeClr val="accent1">
                    <a:lumMod val="75000"/>
                  </a:schemeClr>
                </a:solidFill>
              </a:rPr>
              <a:t>Social Policy Plan</a:t>
            </a:r>
            <a:r>
              <a:rPr lang="en-GB" sz="800" dirty="0" smtClean="0">
                <a:solidFill>
                  <a:schemeClr val="accent1">
                    <a:lumMod val="75000"/>
                  </a:schemeClr>
                </a:solidFill>
              </a:rPr>
              <a:t>: </a:t>
            </a:r>
            <a:r>
              <a:rPr lang="en-GB" sz="800" i="1" dirty="0" smtClean="0">
                <a:solidFill>
                  <a:schemeClr val="accent1">
                    <a:lumMod val="75000"/>
                  </a:schemeClr>
                </a:solidFill>
              </a:rPr>
              <a:t>Remains unchanged as at May</a:t>
            </a:r>
            <a:r>
              <a:rPr lang="en-GB" sz="800" b="1" i="1" dirty="0" smtClean="0">
                <a:solidFill>
                  <a:schemeClr val="accent1">
                    <a:lumMod val="75000"/>
                  </a:schemeClr>
                </a:solidFill>
              </a:rPr>
              <a:t>. </a:t>
            </a:r>
          </a:p>
          <a:p>
            <a:r>
              <a:rPr lang="en-GB" sz="800" b="1" dirty="0" smtClean="0">
                <a:solidFill>
                  <a:schemeClr val="accent1">
                    <a:lumMod val="75000"/>
                  </a:schemeClr>
                </a:solidFill>
              </a:rPr>
              <a:t>90% of actions completed</a:t>
            </a:r>
          </a:p>
          <a:p>
            <a:r>
              <a:rPr lang="en-GB" sz="800" dirty="0">
                <a:solidFill>
                  <a:schemeClr val="accent1">
                    <a:lumMod val="75000"/>
                  </a:schemeClr>
                </a:solidFill>
              </a:rPr>
              <a:t>In terms of housing expressions of interest have been advertised for the Bottom Woods CDA and SHG are going </a:t>
            </a:r>
            <a:r>
              <a:rPr lang="en-GB" sz="800" dirty="0" smtClean="0">
                <a:solidFill>
                  <a:schemeClr val="accent1">
                    <a:lumMod val="75000"/>
                  </a:schemeClr>
                </a:solidFill>
              </a:rPr>
              <a:t>to undertake an </a:t>
            </a:r>
            <a:r>
              <a:rPr lang="en-GB" sz="800" dirty="0">
                <a:solidFill>
                  <a:schemeClr val="accent1">
                    <a:lumMod val="75000"/>
                  </a:schemeClr>
                </a:solidFill>
              </a:rPr>
              <a:t>independent review of benefits. </a:t>
            </a:r>
            <a:endParaRPr lang="en-GB" sz="800" dirty="0" smtClean="0">
              <a:solidFill>
                <a:schemeClr val="accent1">
                  <a:lumMod val="75000"/>
                </a:schemeClr>
              </a:solidFill>
            </a:endParaRPr>
          </a:p>
          <a:p>
            <a:endParaRPr lang="en-US" sz="800" b="1" u="sng" dirty="0" smtClean="0">
              <a:solidFill>
                <a:srgbClr val="FF0000"/>
              </a:solidFill>
            </a:endParaRPr>
          </a:p>
          <a:p>
            <a:r>
              <a:rPr lang="en-US" sz="800" b="1" u="sng" dirty="0" smtClean="0"/>
              <a:t>Human Rights</a:t>
            </a:r>
            <a:r>
              <a:rPr lang="en-US" sz="800" dirty="0" smtClean="0"/>
              <a:t>: </a:t>
            </a:r>
            <a:r>
              <a:rPr lang="en-GB" sz="800" dirty="0"/>
              <a:t>Commission now established and operational. Administration assistant recruited. Training being addressed. First Quarterly report delivered. </a:t>
            </a:r>
            <a:r>
              <a:rPr lang="en-GB" sz="800" dirty="0" smtClean="0"/>
              <a:t>37 </a:t>
            </a:r>
            <a:r>
              <a:rPr lang="en-GB" sz="800" dirty="0"/>
              <a:t>Clients </a:t>
            </a:r>
            <a:r>
              <a:rPr lang="en-GB" sz="800" dirty="0" smtClean="0"/>
              <a:t> now on </a:t>
            </a:r>
            <a:r>
              <a:rPr lang="en-GB" sz="800" dirty="0"/>
              <a:t>file.</a:t>
            </a:r>
            <a:endParaRPr lang="en-US" sz="800" dirty="0" smtClean="0"/>
          </a:p>
        </p:txBody>
      </p:sp>
      <p:sp>
        <p:nvSpPr>
          <p:cNvPr id="40" name="TextBox 39"/>
          <p:cNvSpPr txBox="1"/>
          <p:nvPr/>
        </p:nvSpPr>
        <p:spPr>
          <a:xfrm>
            <a:off x="107504" y="1916832"/>
            <a:ext cx="2016224" cy="1446550"/>
          </a:xfrm>
          <a:prstGeom prst="rect">
            <a:avLst/>
          </a:prstGeom>
          <a:solidFill>
            <a:schemeClr val="accent1">
              <a:lumMod val="40000"/>
              <a:lumOff val="60000"/>
            </a:schemeClr>
          </a:solidFill>
        </p:spPr>
        <p:txBody>
          <a:bodyPr wrap="square" rtlCol="0">
            <a:spAutoFit/>
          </a:bodyPr>
          <a:lstStyle/>
          <a:p>
            <a:r>
              <a:rPr lang="en-US" sz="800" b="1" dirty="0" smtClean="0">
                <a:solidFill>
                  <a:srgbClr val="002060"/>
                </a:solidFill>
              </a:rPr>
              <a:t>Increased community capacity through better informed and engaged residents</a:t>
            </a:r>
          </a:p>
          <a:p>
            <a:r>
              <a:rPr lang="en-US" sz="800" dirty="0" smtClean="0">
                <a:solidFill>
                  <a:srgbClr val="002060"/>
                </a:solidFill>
              </a:rPr>
              <a:t>New Tenancy Audit to be completed in August 2016</a:t>
            </a:r>
          </a:p>
          <a:p>
            <a:endParaRPr lang="en-GB" sz="800" b="1" dirty="0" smtClean="0">
              <a:solidFill>
                <a:srgbClr val="002060"/>
              </a:solidFill>
            </a:endParaRPr>
          </a:p>
          <a:p>
            <a:r>
              <a:rPr lang="en-US" sz="800" b="1" dirty="0" smtClean="0">
                <a:solidFill>
                  <a:srgbClr val="002060"/>
                </a:solidFill>
              </a:rPr>
              <a:t>Social Policy Plan:  </a:t>
            </a:r>
            <a:r>
              <a:rPr lang="en-US" sz="800" dirty="0" smtClean="0">
                <a:solidFill>
                  <a:srgbClr val="002060"/>
                </a:solidFill>
              </a:rPr>
              <a:t>100% of actions from SPP Implementation Plan completed</a:t>
            </a:r>
          </a:p>
          <a:p>
            <a:endParaRPr lang="en-GB" sz="800" dirty="0" smtClean="0">
              <a:solidFill>
                <a:srgbClr val="002060"/>
              </a:solidFill>
            </a:endParaRPr>
          </a:p>
          <a:p>
            <a:r>
              <a:rPr lang="en-US" sz="800" b="1" dirty="0" smtClean="0">
                <a:solidFill>
                  <a:srgbClr val="002060"/>
                </a:solidFill>
              </a:rPr>
              <a:t>Human Rights: </a:t>
            </a:r>
            <a:r>
              <a:rPr lang="en-US" sz="800" dirty="0" smtClean="0">
                <a:solidFill>
                  <a:srgbClr val="002060"/>
                </a:solidFill>
              </a:rPr>
              <a:t>A fully functioning service for the provision of advice, monitoring and protection of Human Rights on St Helena</a:t>
            </a:r>
            <a:endParaRPr lang="en-US" sz="800" dirty="0">
              <a:solidFill>
                <a:srgbClr val="002060"/>
              </a:solidFill>
            </a:endParaRPr>
          </a:p>
        </p:txBody>
      </p:sp>
      <p:sp>
        <p:nvSpPr>
          <p:cNvPr id="44" name="Oval 2" descr="Wide upward diagonal"/>
          <p:cNvSpPr>
            <a:spLocks noChangeArrowheads="1"/>
          </p:cNvSpPr>
          <p:nvPr/>
        </p:nvSpPr>
        <p:spPr bwMode="auto">
          <a:xfrm>
            <a:off x="4355976" y="2492896"/>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53" name="Rounded Rectangle 52"/>
          <p:cNvSpPr/>
          <p:nvPr/>
        </p:nvSpPr>
        <p:spPr>
          <a:xfrm>
            <a:off x="107504" y="1556792"/>
            <a:ext cx="2016224" cy="288032"/>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Community and Housing</a:t>
            </a:r>
            <a:endParaRPr lang="en-GB" sz="1400" dirty="0"/>
          </a:p>
        </p:txBody>
      </p:sp>
      <p:sp>
        <p:nvSpPr>
          <p:cNvPr id="28" name="Oval 2" descr="Wide upward diagonal"/>
          <p:cNvSpPr>
            <a:spLocks noChangeArrowheads="1"/>
          </p:cNvSpPr>
          <p:nvPr/>
        </p:nvSpPr>
        <p:spPr bwMode="auto">
          <a:xfrm>
            <a:off x="2627784" y="2492896"/>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25" name="Up Arrow 24"/>
          <p:cNvSpPr/>
          <p:nvPr/>
        </p:nvSpPr>
        <p:spPr>
          <a:xfrm>
            <a:off x="3635896" y="2564904"/>
            <a:ext cx="144016" cy="144016"/>
          </a:xfrm>
          <a:prstGeom prst="upArrow">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9" name="Rounded Rectangle 28"/>
          <p:cNvSpPr/>
          <p:nvPr/>
        </p:nvSpPr>
        <p:spPr>
          <a:xfrm>
            <a:off x="126781" y="4458598"/>
            <a:ext cx="2016224" cy="36004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Economic Development</a:t>
            </a:r>
            <a:endParaRPr lang="en-GB" sz="1400" dirty="0"/>
          </a:p>
        </p:txBody>
      </p:sp>
      <p:sp>
        <p:nvSpPr>
          <p:cNvPr id="30" name="TextBox 29"/>
          <p:cNvSpPr txBox="1"/>
          <p:nvPr/>
        </p:nvSpPr>
        <p:spPr>
          <a:xfrm>
            <a:off x="109033" y="4954131"/>
            <a:ext cx="2051720" cy="1077218"/>
          </a:xfrm>
          <a:prstGeom prst="rect">
            <a:avLst/>
          </a:prstGeom>
          <a:solidFill>
            <a:schemeClr val="accent1">
              <a:lumMod val="40000"/>
              <a:lumOff val="60000"/>
            </a:schemeClr>
          </a:solidFill>
        </p:spPr>
        <p:txBody>
          <a:bodyPr wrap="square" rtlCol="0">
            <a:spAutoFit/>
          </a:bodyPr>
          <a:lstStyle/>
          <a:p>
            <a:r>
              <a:rPr lang="en-US" sz="800" b="1" dirty="0" smtClean="0">
                <a:solidFill>
                  <a:srgbClr val="002060"/>
                </a:solidFill>
              </a:rPr>
              <a:t>Self-sufficiency :  40</a:t>
            </a:r>
            <a:r>
              <a:rPr lang="en-US" sz="800" dirty="0" smtClean="0">
                <a:solidFill>
                  <a:srgbClr val="002060"/>
                </a:solidFill>
              </a:rPr>
              <a:t>% of budget from local revenue</a:t>
            </a:r>
          </a:p>
          <a:p>
            <a:endParaRPr lang="en-GB" sz="800" dirty="0" smtClean="0">
              <a:solidFill>
                <a:srgbClr val="002060"/>
              </a:solidFill>
            </a:endParaRPr>
          </a:p>
          <a:p>
            <a:r>
              <a:rPr lang="en-US" sz="800" b="1" dirty="0" smtClean="0">
                <a:solidFill>
                  <a:srgbClr val="002060"/>
                </a:solidFill>
              </a:rPr>
              <a:t>Private Sector Expenditure  </a:t>
            </a:r>
            <a:r>
              <a:rPr lang="en-US" sz="800" dirty="0" smtClean="0">
                <a:solidFill>
                  <a:srgbClr val="002060"/>
                </a:solidFill>
              </a:rPr>
              <a:t>= </a:t>
            </a:r>
            <a:r>
              <a:rPr lang="en-GB" sz="800" dirty="0" smtClean="0">
                <a:solidFill>
                  <a:srgbClr val="002060"/>
                </a:solidFill>
              </a:rPr>
              <a:t>TBD once year end accounts complete</a:t>
            </a:r>
            <a:endParaRPr lang="en-US" sz="800" dirty="0" smtClean="0">
              <a:solidFill>
                <a:srgbClr val="002060"/>
              </a:solidFill>
            </a:endParaRPr>
          </a:p>
          <a:p>
            <a:endParaRPr lang="en-US" sz="800" dirty="0">
              <a:solidFill>
                <a:srgbClr val="002060"/>
              </a:solidFill>
            </a:endParaRPr>
          </a:p>
          <a:p>
            <a:endParaRPr lang="en-US" sz="800" dirty="0" smtClean="0">
              <a:solidFill>
                <a:srgbClr val="002060"/>
              </a:solidFill>
            </a:endParaRPr>
          </a:p>
          <a:p>
            <a:endParaRPr lang="en-GB" sz="800" b="1" dirty="0" smtClean="0">
              <a:solidFill>
                <a:srgbClr val="002060"/>
              </a:solidFill>
            </a:endParaRPr>
          </a:p>
        </p:txBody>
      </p:sp>
      <p:sp>
        <p:nvSpPr>
          <p:cNvPr id="31" name="Rectangle 30"/>
          <p:cNvSpPr/>
          <p:nvPr/>
        </p:nvSpPr>
        <p:spPr>
          <a:xfrm>
            <a:off x="5741876" y="4376829"/>
            <a:ext cx="3312368" cy="1692771"/>
          </a:xfrm>
          <a:prstGeom prst="rect">
            <a:avLst/>
          </a:prstGeom>
        </p:spPr>
        <p:txBody>
          <a:bodyPr wrap="square">
            <a:spAutoFit/>
          </a:bodyPr>
          <a:lstStyle/>
          <a:p>
            <a:endParaRPr lang="en-US" sz="800" b="1" u="sng" dirty="0" smtClean="0"/>
          </a:p>
          <a:p>
            <a:r>
              <a:rPr lang="en-US" sz="800" b="1" u="sng" dirty="0" smtClean="0">
                <a:solidFill>
                  <a:schemeClr val="accent1">
                    <a:lumMod val="75000"/>
                  </a:schemeClr>
                </a:solidFill>
              </a:rPr>
              <a:t>Self-sufficiency </a:t>
            </a:r>
            <a:r>
              <a:rPr lang="en-US" sz="800" b="1" u="sng" dirty="0">
                <a:solidFill>
                  <a:schemeClr val="accent1">
                    <a:lumMod val="75000"/>
                  </a:schemeClr>
                </a:solidFill>
              </a:rPr>
              <a:t>: </a:t>
            </a:r>
            <a:r>
              <a:rPr lang="en-US" sz="800" dirty="0">
                <a:solidFill>
                  <a:schemeClr val="accent1">
                    <a:lumMod val="75000"/>
                  </a:schemeClr>
                </a:solidFill>
              </a:rPr>
              <a:t> Reported on annually</a:t>
            </a:r>
          </a:p>
          <a:p>
            <a:endParaRPr lang="en-US" sz="800" b="1" u="sng" dirty="0" smtClean="0"/>
          </a:p>
          <a:p>
            <a:endParaRPr lang="en-US" sz="800" dirty="0" smtClean="0">
              <a:solidFill>
                <a:schemeClr val="accent1">
                  <a:lumMod val="75000"/>
                </a:schemeClr>
              </a:solidFill>
            </a:endParaRPr>
          </a:p>
          <a:p>
            <a:r>
              <a:rPr lang="en-US" sz="800" b="1" u="sng" dirty="0" smtClean="0"/>
              <a:t>Private Sector Expenditure</a:t>
            </a:r>
            <a:r>
              <a:rPr lang="en-US" sz="800" b="1" dirty="0" smtClean="0"/>
              <a:t> :   </a:t>
            </a:r>
            <a:r>
              <a:rPr lang="en-US" sz="800" dirty="0" smtClean="0"/>
              <a:t>Reported on annually</a:t>
            </a:r>
          </a:p>
          <a:p>
            <a:endParaRPr lang="en-US" sz="800" b="1" dirty="0">
              <a:solidFill>
                <a:srgbClr val="C00000"/>
              </a:solidFill>
            </a:endParaRPr>
          </a:p>
          <a:p>
            <a:r>
              <a:rPr lang="en-US" sz="800" b="1" u="sng" dirty="0">
                <a:solidFill>
                  <a:schemeClr val="accent1">
                    <a:lumMod val="75000"/>
                  </a:schemeClr>
                </a:solidFill>
              </a:rPr>
              <a:t>Agriculture</a:t>
            </a:r>
            <a:r>
              <a:rPr lang="en-US" sz="800" dirty="0" smtClean="0">
                <a:solidFill>
                  <a:schemeClr val="accent1">
                    <a:lumMod val="75000"/>
                  </a:schemeClr>
                </a:solidFill>
              </a:rPr>
              <a:t>: reported on half yearly</a:t>
            </a:r>
          </a:p>
          <a:p>
            <a:endParaRPr lang="en-US" sz="800" b="1" u="sng" dirty="0">
              <a:solidFill>
                <a:schemeClr val="accent1">
                  <a:lumMod val="75000"/>
                </a:schemeClr>
              </a:solidFill>
            </a:endParaRPr>
          </a:p>
          <a:p>
            <a:r>
              <a:rPr lang="en-US" sz="800" b="1" u="sng" dirty="0" smtClean="0"/>
              <a:t>Accommodation</a:t>
            </a:r>
            <a:r>
              <a:rPr lang="en-US" sz="800" dirty="0" smtClean="0"/>
              <a:t>: </a:t>
            </a:r>
            <a:r>
              <a:rPr lang="en-US" sz="800" i="1" dirty="0" smtClean="0"/>
              <a:t>Remains unchanged as at May. </a:t>
            </a:r>
          </a:p>
          <a:p>
            <a:r>
              <a:rPr lang="en-GB" sz="800" dirty="0" smtClean="0"/>
              <a:t>Currently </a:t>
            </a:r>
            <a:r>
              <a:rPr lang="en-GB" sz="800" dirty="0"/>
              <a:t>53 serviced rooms of which 42 are </a:t>
            </a:r>
            <a:r>
              <a:rPr lang="en-GB" sz="800" dirty="0" smtClean="0"/>
              <a:t>ensuite</a:t>
            </a:r>
            <a:r>
              <a:rPr lang="en-GB" sz="800" dirty="0"/>
              <a:t>. A further </a:t>
            </a:r>
            <a:r>
              <a:rPr lang="en-GB" sz="800" dirty="0" smtClean="0"/>
              <a:t>five rooms </a:t>
            </a:r>
            <a:r>
              <a:rPr lang="en-GB" sz="800" dirty="0"/>
              <a:t>are scheduled for availability by September 2016.</a:t>
            </a:r>
            <a:endParaRPr lang="en-US" sz="800" dirty="0" smtClean="0">
              <a:solidFill>
                <a:srgbClr val="C00000"/>
              </a:solidFill>
            </a:endParaRPr>
          </a:p>
          <a:p>
            <a:endParaRPr lang="en-US" sz="800" dirty="0" smtClean="0">
              <a:solidFill>
                <a:srgbClr val="0070C0"/>
              </a:solidFill>
            </a:endParaRPr>
          </a:p>
          <a:p>
            <a:endParaRPr lang="en-US" sz="800" b="1" dirty="0" smtClean="0">
              <a:solidFill>
                <a:schemeClr val="accent1">
                  <a:lumMod val="75000"/>
                </a:schemeClr>
              </a:solidFill>
            </a:endParaRPr>
          </a:p>
        </p:txBody>
      </p:sp>
      <p:sp>
        <p:nvSpPr>
          <p:cNvPr id="34" name="TextBox 33"/>
          <p:cNvSpPr txBox="1"/>
          <p:nvPr/>
        </p:nvSpPr>
        <p:spPr>
          <a:xfrm>
            <a:off x="108521" y="5654101"/>
            <a:ext cx="2051720" cy="830997"/>
          </a:xfrm>
          <a:prstGeom prst="rect">
            <a:avLst/>
          </a:prstGeom>
          <a:solidFill>
            <a:schemeClr val="accent1">
              <a:lumMod val="40000"/>
              <a:lumOff val="60000"/>
            </a:schemeClr>
          </a:solidFill>
        </p:spPr>
        <p:txBody>
          <a:bodyPr wrap="square" rtlCol="0">
            <a:spAutoFit/>
          </a:bodyPr>
          <a:lstStyle/>
          <a:p>
            <a:r>
              <a:rPr lang="en-US" sz="800" b="1" dirty="0" smtClean="0">
                <a:solidFill>
                  <a:srgbClr val="002060"/>
                </a:solidFill>
              </a:rPr>
              <a:t>Agriculture:   </a:t>
            </a:r>
            <a:r>
              <a:rPr lang="en-US" sz="800" dirty="0" smtClean="0">
                <a:solidFill>
                  <a:srgbClr val="002060"/>
                </a:solidFill>
              </a:rPr>
              <a:t>Local market share of like for like production = </a:t>
            </a:r>
          </a:p>
          <a:p>
            <a:r>
              <a:rPr lang="en-GB" sz="800" b="1" dirty="0" smtClean="0">
                <a:solidFill>
                  <a:srgbClr val="002060"/>
                </a:solidFill>
              </a:rPr>
              <a:t>Meat 95% , Vegetables 60% </a:t>
            </a:r>
          </a:p>
          <a:p>
            <a:endParaRPr lang="en-GB" sz="800" dirty="0" smtClean="0">
              <a:solidFill>
                <a:srgbClr val="002060"/>
              </a:solidFill>
            </a:endParaRPr>
          </a:p>
          <a:p>
            <a:r>
              <a:rPr lang="en-US" sz="800" b="1" dirty="0" smtClean="0">
                <a:solidFill>
                  <a:srgbClr val="002060"/>
                </a:solidFill>
              </a:rPr>
              <a:t>Accommodation:  113 </a:t>
            </a:r>
            <a:r>
              <a:rPr lang="en-US" sz="800" dirty="0" smtClean="0">
                <a:solidFill>
                  <a:srgbClr val="002060"/>
                </a:solidFill>
              </a:rPr>
              <a:t>available serviced rooms by  2016/17</a:t>
            </a:r>
            <a:endParaRPr lang="en-GB" sz="800" dirty="0">
              <a:solidFill>
                <a:srgbClr val="002060"/>
              </a:solidFill>
            </a:endParaRPr>
          </a:p>
        </p:txBody>
      </p:sp>
      <p:grpSp>
        <p:nvGrpSpPr>
          <p:cNvPr id="35" name="Group 34"/>
          <p:cNvGrpSpPr/>
          <p:nvPr/>
        </p:nvGrpSpPr>
        <p:grpSpPr>
          <a:xfrm>
            <a:off x="2627784" y="5229200"/>
            <a:ext cx="309700" cy="316966"/>
            <a:chOff x="2699792" y="1772816"/>
            <a:chExt cx="309700" cy="316966"/>
          </a:xfrm>
        </p:grpSpPr>
        <p:pic>
          <p:nvPicPr>
            <p:cNvPr id="36" name="Picture 35" descr="Amber striped.png"/>
            <p:cNvPicPr>
              <a:picLocks noChangeAspect="1"/>
            </p:cNvPicPr>
            <p:nvPr/>
          </p:nvPicPr>
          <p:blipFill>
            <a:blip r:embed="rId3" cstate="print"/>
            <a:stretch>
              <a:fillRect/>
            </a:stretch>
          </p:blipFill>
          <p:spPr>
            <a:xfrm>
              <a:off x="2699792" y="1772816"/>
              <a:ext cx="292584" cy="316966"/>
            </a:xfrm>
            <a:prstGeom prst="rect">
              <a:avLst/>
            </a:prstGeom>
          </p:spPr>
        </p:pic>
        <p:sp>
          <p:nvSpPr>
            <p:cNvPr id="41" name="Rectangle 40"/>
            <p:cNvSpPr/>
            <p:nvPr/>
          </p:nvSpPr>
          <p:spPr>
            <a:xfrm>
              <a:off x="2699792" y="1844824"/>
              <a:ext cx="309700" cy="230832"/>
            </a:xfrm>
            <a:prstGeom prst="rect">
              <a:avLst/>
            </a:prstGeom>
          </p:spPr>
          <p:txBody>
            <a:bodyPr wrap="none">
              <a:spAutoFit/>
            </a:bodyPr>
            <a:lstStyle/>
            <a:p>
              <a:pPr algn="ctr"/>
              <a:r>
                <a:rPr lang="en-GB" sz="900" b="1" dirty="0" smtClean="0"/>
                <a:t>AS</a:t>
              </a:r>
              <a:endParaRPr lang="en-US" sz="900" b="1" dirty="0"/>
            </a:p>
          </p:txBody>
        </p:sp>
      </p:grpSp>
      <p:sp>
        <p:nvSpPr>
          <p:cNvPr id="42" name="Oval 2" descr="Wide upward diagonal"/>
          <p:cNvSpPr>
            <a:spLocks noChangeArrowheads="1"/>
          </p:cNvSpPr>
          <p:nvPr/>
        </p:nvSpPr>
        <p:spPr bwMode="auto">
          <a:xfrm>
            <a:off x="4355976" y="5229200"/>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46" name="Left-Right Arrow 45"/>
          <p:cNvSpPr/>
          <p:nvPr/>
        </p:nvSpPr>
        <p:spPr>
          <a:xfrm>
            <a:off x="5148064" y="5297016"/>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cxnSp>
        <p:nvCxnSpPr>
          <p:cNvPr id="47" name="Straight Connector 46"/>
          <p:cNvCxnSpPr/>
          <p:nvPr/>
        </p:nvCxnSpPr>
        <p:spPr>
          <a:xfrm flipH="1">
            <a:off x="0" y="4376829"/>
            <a:ext cx="9107488" cy="0"/>
          </a:xfrm>
          <a:prstGeom prst="line">
            <a:avLst/>
          </a:prstGeom>
          <a:ln w="12700">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48" name="Left-Right Arrow 47"/>
          <p:cNvSpPr/>
          <p:nvPr/>
        </p:nvSpPr>
        <p:spPr>
          <a:xfrm>
            <a:off x="3563888" y="5297016"/>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43" name="TextBox 42"/>
          <p:cNvSpPr txBox="1"/>
          <p:nvPr/>
        </p:nvSpPr>
        <p:spPr>
          <a:xfrm>
            <a:off x="6948264" y="116632"/>
            <a:ext cx="2195736" cy="523220"/>
          </a:xfrm>
          <a:prstGeom prst="rect">
            <a:avLst/>
          </a:prstGeom>
          <a:noFill/>
        </p:spPr>
        <p:txBody>
          <a:bodyPr wrap="square" rtlCol="0">
            <a:spAutoFit/>
          </a:bodyPr>
          <a:lstStyle/>
          <a:p>
            <a:pPr algn="ctr"/>
            <a:r>
              <a:rPr lang="en-GB" sz="1400" b="1" dirty="0" smtClean="0">
                <a:solidFill>
                  <a:schemeClr val="bg1"/>
                </a:solidFill>
              </a:rPr>
              <a:t>Released: July 2016</a:t>
            </a:r>
          </a:p>
          <a:p>
            <a:pPr algn="ctr"/>
            <a:r>
              <a:rPr lang="en-GB" sz="1400" i="1" dirty="0" smtClean="0">
                <a:solidFill>
                  <a:schemeClr val="bg1"/>
                </a:solidFill>
              </a:rPr>
              <a:t>Covering: May 2016</a:t>
            </a:r>
            <a:endParaRPr lang="en-GB" sz="1400" i="1"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0" name="Straight Connector 59"/>
          <p:cNvCxnSpPr/>
          <p:nvPr/>
        </p:nvCxnSpPr>
        <p:spPr>
          <a:xfrm>
            <a:off x="4860032" y="836712"/>
            <a:ext cx="0" cy="6021288"/>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0" y="1484784"/>
            <a:ext cx="9144000" cy="0"/>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0" y="0"/>
            <a:ext cx="9144000" cy="8367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SHG Performance TRACKER</a:t>
            </a:r>
            <a:endParaRPr lang="en-GB" sz="2400" b="1" dirty="0"/>
          </a:p>
        </p:txBody>
      </p:sp>
      <p:sp>
        <p:nvSpPr>
          <p:cNvPr id="55" name="Rounded Rectangle 54"/>
          <p:cNvSpPr/>
          <p:nvPr/>
        </p:nvSpPr>
        <p:spPr>
          <a:xfrm>
            <a:off x="179512" y="908720"/>
            <a:ext cx="1908720" cy="504056"/>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Thematic Group</a:t>
            </a:r>
            <a:endParaRPr lang="en-GB" dirty="0">
              <a:solidFill>
                <a:schemeClr val="tx1"/>
              </a:solidFill>
            </a:endParaRPr>
          </a:p>
        </p:txBody>
      </p:sp>
      <p:cxnSp>
        <p:nvCxnSpPr>
          <p:cNvPr id="62" name="Straight Connector 61"/>
          <p:cNvCxnSpPr/>
          <p:nvPr/>
        </p:nvCxnSpPr>
        <p:spPr>
          <a:xfrm>
            <a:off x="22677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652120"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275856"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0679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54" name="Rounded Rectangle 53"/>
          <p:cNvSpPr/>
          <p:nvPr/>
        </p:nvSpPr>
        <p:spPr>
          <a:xfrm>
            <a:off x="2339752" y="908720"/>
            <a:ext cx="864096"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Overall Performance Progress</a:t>
            </a:r>
            <a:endParaRPr lang="en-GB" sz="900" dirty="0">
              <a:solidFill>
                <a:schemeClr val="tx1"/>
              </a:solidFill>
            </a:endParaRPr>
          </a:p>
        </p:txBody>
      </p:sp>
      <p:sp>
        <p:nvSpPr>
          <p:cNvPr id="58" name="Rounded Rectangle 57"/>
          <p:cNvSpPr/>
          <p:nvPr/>
        </p:nvSpPr>
        <p:spPr>
          <a:xfrm>
            <a:off x="3347864"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59" name="Rounded Rectangle 58"/>
          <p:cNvSpPr/>
          <p:nvPr/>
        </p:nvSpPr>
        <p:spPr>
          <a:xfrm>
            <a:off x="5796136" y="980728"/>
            <a:ext cx="316835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tx1"/>
                </a:solidFill>
              </a:rPr>
              <a:t>Commentary</a:t>
            </a:r>
            <a:endParaRPr lang="en-GB" sz="1100" dirty="0">
              <a:solidFill>
                <a:schemeClr val="tx1"/>
              </a:solidFill>
            </a:endParaRPr>
          </a:p>
        </p:txBody>
      </p:sp>
      <p:sp>
        <p:nvSpPr>
          <p:cNvPr id="32" name="TextBox 31"/>
          <p:cNvSpPr txBox="1"/>
          <p:nvPr/>
        </p:nvSpPr>
        <p:spPr>
          <a:xfrm>
            <a:off x="5652120" y="4725144"/>
            <a:ext cx="3491880" cy="338554"/>
          </a:xfrm>
          <a:prstGeom prst="rect">
            <a:avLst/>
          </a:prstGeom>
          <a:noFill/>
        </p:spPr>
        <p:txBody>
          <a:bodyPr wrap="square" rtlCol="0">
            <a:spAutoFit/>
          </a:bodyPr>
          <a:lstStyle/>
          <a:p>
            <a:r>
              <a:rPr lang="en-US" sz="800" dirty="0" smtClean="0"/>
              <a:t/>
            </a:r>
            <a:br>
              <a:rPr lang="en-US" sz="800" dirty="0" smtClean="0"/>
            </a:br>
            <a:endParaRPr lang="en-US" sz="800" dirty="0"/>
          </a:p>
        </p:txBody>
      </p:sp>
      <p:sp>
        <p:nvSpPr>
          <p:cNvPr id="43" name="TextBox 42"/>
          <p:cNvSpPr txBox="1"/>
          <p:nvPr/>
        </p:nvSpPr>
        <p:spPr>
          <a:xfrm>
            <a:off x="179512" y="3247191"/>
            <a:ext cx="1944216" cy="1692771"/>
          </a:xfrm>
          <a:prstGeom prst="rect">
            <a:avLst/>
          </a:prstGeom>
          <a:solidFill>
            <a:schemeClr val="accent1">
              <a:lumMod val="40000"/>
              <a:lumOff val="60000"/>
            </a:schemeClr>
          </a:solidFill>
        </p:spPr>
        <p:txBody>
          <a:bodyPr wrap="square" rtlCol="0">
            <a:spAutoFit/>
          </a:bodyPr>
          <a:lstStyle/>
          <a:p>
            <a:r>
              <a:rPr lang="en-US" sz="800" b="1" dirty="0" smtClean="0">
                <a:solidFill>
                  <a:srgbClr val="002060"/>
                </a:solidFill>
              </a:rPr>
              <a:t>Obesity: </a:t>
            </a:r>
            <a:r>
              <a:rPr lang="en-GB" sz="800" dirty="0">
                <a:solidFill>
                  <a:srgbClr val="002060"/>
                </a:solidFill>
              </a:rPr>
              <a:t>% of children and adults identified during health assessment as being overweight who receive support through a structured intervention</a:t>
            </a:r>
          </a:p>
          <a:p>
            <a:endParaRPr lang="en-GB" sz="800" dirty="0" smtClean="0">
              <a:solidFill>
                <a:srgbClr val="002060"/>
              </a:solidFill>
            </a:endParaRPr>
          </a:p>
          <a:p>
            <a:r>
              <a:rPr lang="en-US" sz="800" b="1" dirty="0" smtClean="0">
                <a:solidFill>
                  <a:srgbClr val="002060"/>
                </a:solidFill>
              </a:rPr>
              <a:t>Mental Healthcare:  </a:t>
            </a:r>
            <a:r>
              <a:rPr lang="en-US" sz="800" dirty="0" smtClean="0">
                <a:solidFill>
                  <a:srgbClr val="002060"/>
                </a:solidFill>
              </a:rPr>
              <a:t>Number of acute mental health admissions per year </a:t>
            </a:r>
            <a:r>
              <a:rPr lang="en-US" sz="800" b="1" dirty="0" smtClean="0">
                <a:solidFill>
                  <a:srgbClr val="002060"/>
                </a:solidFill>
              </a:rPr>
              <a:t>(2)</a:t>
            </a:r>
          </a:p>
          <a:p>
            <a:endParaRPr lang="en-GB" sz="800" b="1" dirty="0" smtClean="0">
              <a:solidFill>
                <a:srgbClr val="002060"/>
              </a:solidFill>
            </a:endParaRPr>
          </a:p>
          <a:p>
            <a:r>
              <a:rPr lang="en-US" sz="800" b="1" dirty="0" smtClean="0">
                <a:solidFill>
                  <a:srgbClr val="002060"/>
                </a:solidFill>
              </a:rPr>
              <a:t>Smoking:  </a:t>
            </a:r>
            <a:r>
              <a:rPr lang="en-US" sz="800" dirty="0" smtClean="0">
                <a:solidFill>
                  <a:srgbClr val="002060"/>
                </a:solidFill>
              </a:rPr>
              <a:t>% of clients who have received counselling for smoking and who have stopped  </a:t>
            </a:r>
            <a:r>
              <a:rPr lang="en-US" sz="800" b="1" dirty="0" smtClean="0">
                <a:solidFill>
                  <a:srgbClr val="002060"/>
                </a:solidFill>
              </a:rPr>
              <a:t>(95% EMIS status, 15% smokers)</a:t>
            </a:r>
          </a:p>
          <a:p>
            <a:endParaRPr lang="en-US" sz="800" b="1" dirty="0">
              <a:solidFill>
                <a:srgbClr val="002060"/>
              </a:solidFill>
            </a:endParaRPr>
          </a:p>
          <a:p>
            <a:r>
              <a:rPr lang="en-GB" sz="800" b="1" dirty="0">
                <a:solidFill>
                  <a:srgbClr val="002060"/>
                </a:solidFill>
              </a:rPr>
              <a:t> </a:t>
            </a:r>
            <a:endParaRPr lang="en-GB" sz="800" b="1" dirty="0" smtClean="0">
              <a:solidFill>
                <a:srgbClr val="002060"/>
              </a:solidFill>
            </a:endParaRPr>
          </a:p>
        </p:txBody>
      </p:sp>
      <p:sp>
        <p:nvSpPr>
          <p:cNvPr id="45" name="Rounded Rectangle 44"/>
          <p:cNvSpPr/>
          <p:nvPr/>
        </p:nvSpPr>
        <p:spPr>
          <a:xfrm>
            <a:off x="4932040"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22" name="TextBox 21"/>
          <p:cNvSpPr txBox="1"/>
          <p:nvPr/>
        </p:nvSpPr>
        <p:spPr>
          <a:xfrm>
            <a:off x="5652120" y="1484784"/>
            <a:ext cx="3491880" cy="954107"/>
          </a:xfrm>
          <a:prstGeom prst="rect">
            <a:avLst/>
          </a:prstGeom>
          <a:noFill/>
        </p:spPr>
        <p:txBody>
          <a:bodyPr wrap="square" rtlCol="0">
            <a:spAutoFit/>
          </a:bodyPr>
          <a:lstStyle/>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p:txBody>
      </p:sp>
      <p:sp>
        <p:nvSpPr>
          <p:cNvPr id="24" name="Rounded Rectangle 23"/>
          <p:cNvSpPr/>
          <p:nvPr/>
        </p:nvSpPr>
        <p:spPr>
          <a:xfrm>
            <a:off x="107504" y="1556792"/>
            <a:ext cx="2088232" cy="432048"/>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Health &amp; Wellbeing</a:t>
            </a:r>
            <a:endParaRPr lang="en-GB" sz="1400" dirty="0"/>
          </a:p>
        </p:txBody>
      </p:sp>
      <p:sp>
        <p:nvSpPr>
          <p:cNvPr id="41" name="Left-Right Arrow 40"/>
          <p:cNvSpPr/>
          <p:nvPr/>
        </p:nvSpPr>
        <p:spPr>
          <a:xfrm>
            <a:off x="3563888" y="2348880"/>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42" name="Left-Right Arrow 41"/>
          <p:cNvSpPr/>
          <p:nvPr/>
        </p:nvSpPr>
        <p:spPr>
          <a:xfrm>
            <a:off x="5148064" y="2348880"/>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47" name="Rounded Rectangle 46"/>
          <p:cNvSpPr/>
          <p:nvPr/>
        </p:nvSpPr>
        <p:spPr>
          <a:xfrm>
            <a:off x="4139952" y="908720"/>
            <a:ext cx="648072"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Leading Indicator</a:t>
            </a:r>
          </a:p>
          <a:p>
            <a:pPr algn="ctr"/>
            <a:r>
              <a:rPr lang="en-GB" sz="900" dirty="0" smtClean="0">
                <a:solidFill>
                  <a:schemeClr val="tx1"/>
                </a:solidFill>
              </a:rPr>
              <a:t>2016/17</a:t>
            </a:r>
            <a:endParaRPr lang="en-GB" sz="900" dirty="0">
              <a:solidFill>
                <a:schemeClr val="tx1"/>
              </a:solidFill>
            </a:endParaRPr>
          </a:p>
        </p:txBody>
      </p:sp>
      <p:sp>
        <p:nvSpPr>
          <p:cNvPr id="30" name="TextBox 29"/>
          <p:cNvSpPr txBox="1"/>
          <p:nvPr/>
        </p:nvSpPr>
        <p:spPr>
          <a:xfrm>
            <a:off x="5724128" y="1556792"/>
            <a:ext cx="3312368" cy="338554"/>
          </a:xfrm>
          <a:prstGeom prst="rect">
            <a:avLst/>
          </a:prstGeom>
          <a:noFill/>
        </p:spPr>
        <p:txBody>
          <a:bodyPr wrap="square" rtlCol="0">
            <a:spAutoFit/>
          </a:bodyPr>
          <a:lstStyle/>
          <a:p>
            <a:endParaRPr lang="en-GB" sz="800" b="1" dirty="0" smtClean="0"/>
          </a:p>
          <a:p>
            <a:endParaRPr lang="en-US" sz="800" dirty="0"/>
          </a:p>
        </p:txBody>
      </p:sp>
      <p:sp>
        <p:nvSpPr>
          <p:cNvPr id="31" name="TextBox 30"/>
          <p:cNvSpPr txBox="1"/>
          <p:nvPr/>
        </p:nvSpPr>
        <p:spPr>
          <a:xfrm>
            <a:off x="179512" y="2060848"/>
            <a:ext cx="1944216" cy="1200329"/>
          </a:xfrm>
          <a:prstGeom prst="rect">
            <a:avLst/>
          </a:prstGeom>
          <a:solidFill>
            <a:schemeClr val="accent1">
              <a:lumMod val="40000"/>
              <a:lumOff val="60000"/>
            </a:schemeClr>
          </a:solidFill>
        </p:spPr>
        <p:txBody>
          <a:bodyPr wrap="square" rtlCol="0">
            <a:spAutoFit/>
          </a:bodyPr>
          <a:lstStyle/>
          <a:p>
            <a:r>
              <a:rPr lang="en-US" sz="800" b="1" u="sng" dirty="0" smtClean="0">
                <a:solidFill>
                  <a:srgbClr val="002060"/>
                </a:solidFill>
              </a:rPr>
              <a:t>KPIs</a:t>
            </a:r>
          </a:p>
          <a:p>
            <a:r>
              <a:rPr lang="en-US" sz="800" b="1" dirty="0" smtClean="0">
                <a:solidFill>
                  <a:srgbClr val="002060"/>
                </a:solidFill>
              </a:rPr>
              <a:t>Vaccination Coverage :</a:t>
            </a:r>
            <a:r>
              <a:rPr lang="en-US" sz="800" dirty="0" smtClean="0">
                <a:solidFill>
                  <a:srgbClr val="002060"/>
                </a:solidFill>
              </a:rPr>
              <a:t>  (100% Children at 2 years of age up to date with vaccinations)</a:t>
            </a:r>
          </a:p>
          <a:p>
            <a:endParaRPr lang="en-GB" sz="800" b="1" dirty="0" smtClean="0">
              <a:solidFill>
                <a:srgbClr val="002060"/>
              </a:solidFill>
            </a:endParaRPr>
          </a:p>
          <a:p>
            <a:r>
              <a:rPr lang="en-US" sz="800" b="1" dirty="0" smtClean="0">
                <a:solidFill>
                  <a:srgbClr val="002060"/>
                </a:solidFill>
              </a:rPr>
              <a:t>Diabetes:</a:t>
            </a:r>
            <a:r>
              <a:rPr lang="en-GB" sz="800" b="1" dirty="0">
                <a:solidFill>
                  <a:srgbClr val="002060"/>
                </a:solidFill>
              </a:rPr>
              <a:t> </a:t>
            </a:r>
            <a:r>
              <a:rPr lang="en-GB" sz="800" dirty="0">
                <a:solidFill>
                  <a:srgbClr val="002060"/>
                </a:solidFill>
              </a:rPr>
              <a:t>% of total screened population who are overweight (target is a sustained reduction of excess weight as a percentage of total population)</a:t>
            </a:r>
            <a:r>
              <a:rPr lang="en-US" sz="800" dirty="0" smtClean="0">
                <a:solidFill>
                  <a:srgbClr val="002060"/>
                </a:solidFill>
              </a:rPr>
              <a:t> </a:t>
            </a:r>
          </a:p>
        </p:txBody>
      </p:sp>
      <p:sp>
        <p:nvSpPr>
          <p:cNvPr id="34" name="TextBox 33"/>
          <p:cNvSpPr txBox="1"/>
          <p:nvPr/>
        </p:nvSpPr>
        <p:spPr>
          <a:xfrm>
            <a:off x="5724128" y="1726069"/>
            <a:ext cx="3419872" cy="4924425"/>
          </a:xfrm>
          <a:prstGeom prst="rect">
            <a:avLst/>
          </a:prstGeom>
          <a:noFill/>
        </p:spPr>
        <p:txBody>
          <a:bodyPr wrap="square" rtlCol="0">
            <a:spAutoFit/>
          </a:bodyPr>
          <a:lstStyle/>
          <a:p>
            <a:r>
              <a:rPr lang="en-US" sz="800" b="1" u="sng" dirty="0" smtClean="0">
                <a:solidFill>
                  <a:schemeClr val="accent1">
                    <a:lumMod val="75000"/>
                  </a:schemeClr>
                </a:solidFill>
              </a:rPr>
              <a:t>Vaccination Coverage</a:t>
            </a:r>
            <a:r>
              <a:rPr lang="en-US" sz="800" dirty="0" smtClean="0">
                <a:solidFill>
                  <a:schemeClr val="accent1">
                    <a:lumMod val="75000"/>
                  </a:schemeClr>
                </a:solidFill>
              </a:rPr>
              <a:t>: </a:t>
            </a:r>
            <a:r>
              <a:rPr lang="en-GB" sz="800" dirty="0">
                <a:solidFill>
                  <a:schemeClr val="accent1">
                    <a:lumMod val="75000"/>
                  </a:schemeClr>
                </a:solidFill>
              </a:rPr>
              <a:t>EMIS population of 0 - 2 years old registered in  May = 167                                                   </a:t>
            </a:r>
          </a:p>
          <a:p>
            <a:r>
              <a:rPr lang="en-GB" sz="800" dirty="0">
                <a:solidFill>
                  <a:schemeClr val="accent1">
                    <a:lumMod val="75000"/>
                  </a:schemeClr>
                </a:solidFill>
              </a:rPr>
              <a:t> Infants received vaccination coverage  in May = 22  (13% -2 </a:t>
            </a:r>
            <a:r>
              <a:rPr lang="en-GB" sz="800" dirty="0" err="1">
                <a:solidFill>
                  <a:schemeClr val="accent1">
                    <a:lumMod val="75000"/>
                  </a:schemeClr>
                </a:solidFill>
              </a:rPr>
              <a:t>yr</a:t>
            </a:r>
            <a:r>
              <a:rPr lang="en-GB" sz="800" dirty="0">
                <a:solidFill>
                  <a:schemeClr val="accent1">
                    <a:lumMod val="75000"/>
                  </a:schemeClr>
                </a:solidFill>
              </a:rPr>
              <a:t> olds)</a:t>
            </a:r>
            <a:endParaRPr lang="en-US" sz="800" dirty="0">
              <a:solidFill>
                <a:schemeClr val="accent1">
                  <a:lumMod val="75000"/>
                </a:schemeClr>
              </a:solidFill>
            </a:endParaRPr>
          </a:p>
          <a:p>
            <a:endParaRPr lang="en-US" sz="800" dirty="0" smtClean="0">
              <a:solidFill>
                <a:schemeClr val="accent1">
                  <a:lumMod val="75000"/>
                </a:schemeClr>
              </a:solidFill>
            </a:endParaRPr>
          </a:p>
          <a:p>
            <a:endParaRPr lang="en-US" sz="800" dirty="0" smtClean="0">
              <a:solidFill>
                <a:schemeClr val="accent1">
                  <a:lumMod val="75000"/>
                </a:schemeClr>
              </a:solidFill>
            </a:endParaRPr>
          </a:p>
          <a:p>
            <a:r>
              <a:rPr lang="en-US" sz="800" b="1" u="sng" dirty="0" smtClean="0">
                <a:solidFill>
                  <a:schemeClr val="accent1">
                    <a:lumMod val="75000"/>
                  </a:schemeClr>
                </a:solidFill>
              </a:rPr>
              <a:t>Diabetes</a:t>
            </a:r>
            <a:r>
              <a:rPr lang="en-US" sz="800" u="sng" dirty="0" smtClean="0">
                <a:solidFill>
                  <a:schemeClr val="accent1">
                    <a:lumMod val="75000"/>
                  </a:schemeClr>
                </a:solidFill>
              </a:rPr>
              <a:t>:  </a:t>
            </a:r>
            <a:r>
              <a:rPr lang="en-GB" sz="800" dirty="0" smtClean="0">
                <a:solidFill>
                  <a:schemeClr val="accent1">
                    <a:lumMod val="75000"/>
                  </a:schemeClr>
                </a:solidFill>
              </a:rPr>
              <a:t>25 </a:t>
            </a:r>
            <a:r>
              <a:rPr lang="en-GB" sz="800" dirty="0">
                <a:solidFill>
                  <a:schemeClr val="accent1">
                    <a:lumMod val="75000"/>
                  </a:schemeClr>
                </a:solidFill>
              </a:rPr>
              <a:t>diabetic patients seen of which; BMI &gt; 30 -40 = 10                        BMI &gt;40+ = 1</a:t>
            </a:r>
            <a:endParaRPr lang="en-US" sz="800" dirty="0">
              <a:solidFill>
                <a:schemeClr val="accent1">
                  <a:lumMod val="75000"/>
                </a:schemeClr>
              </a:solidFill>
            </a:endParaRPr>
          </a:p>
          <a:p>
            <a:endParaRPr lang="en-US" sz="800" b="1" u="sng" dirty="0" smtClean="0">
              <a:solidFill>
                <a:schemeClr val="accent1">
                  <a:lumMod val="75000"/>
                </a:schemeClr>
              </a:solidFill>
            </a:endParaRPr>
          </a:p>
          <a:p>
            <a:endParaRPr lang="en-US" sz="800" b="1" u="sng" dirty="0" smtClean="0">
              <a:solidFill>
                <a:schemeClr val="accent1">
                  <a:lumMod val="75000"/>
                </a:schemeClr>
              </a:solidFill>
            </a:endParaRPr>
          </a:p>
          <a:p>
            <a:r>
              <a:rPr lang="en-US" sz="800" b="1" u="sng" dirty="0" smtClean="0">
                <a:solidFill>
                  <a:schemeClr val="accent1">
                    <a:lumMod val="75000"/>
                  </a:schemeClr>
                </a:solidFill>
              </a:rPr>
              <a:t>Obesity</a:t>
            </a:r>
            <a:r>
              <a:rPr lang="en-US" sz="800" dirty="0" smtClean="0">
                <a:solidFill>
                  <a:schemeClr val="accent1">
                    <a:lumMod val="75000"/>
                  </a:schemeClr>
                </a:solidFill>
              </a:rPr>
              <a:t>: </a:t>
            </a:r>
            <a:r>
              <a:rPr lang="en-GB" sz="800" dirty="0">
                <a:solidFill>
                  <a:schemeClr val="accent1">
                    <a:lumMod val="75000"/>
                  </a:schemeClr>
                </a:solidFill>
              </a:rPr>
              <a:t>EMIS population of  adults (&gt;18 </a:t>
            </a:r>
            <a:r>
              <a:rPr lang="en-GB" sz="800" dirty="0" err="1">
                <a:solidFill>
                  <a:schemeClr val="accent1">
                    <a:lumMod val="75000"/>
                  </a:schemeClr>
                </a:solidFill>
              </a:rPr>
              <a:t>yrs</a:t>
            </a:r>
            <a:r>
              <a:rPr lang="en-GB" sz="800" dirty="0">
                <a:solidFill>
                  <a:schemeClr val="accent1">
                    <a:lumMod val="75000"/>
                  </a:schemeClr>
                </a:solidFill>
              </a:rPr>
              <a:t>) with a BMI recorded  above &gt;30  = 23 (17%) of which 10 were males &amp; 13 females</a:t>
            </a:r>
          </a:p>
          <a:p>
            <a:r>
              <a:rPr lang="en-GB" sz="800" dirty="0">
                <a:solidFill>
                  <a:schemeClr val="accent1">
                    <a:lumMod val="75000"/>
                  </a:schemeClr>
                </a:solidFill>
              </a:rPr>
              <a:t> BMI &gt;40  = 3  all females </a:t>
            </a:r>
            <a:endParaRPr lang="en-GB" sz="800" dirty="0" smtClean="0">
              <a:solidFill>
                <a:schemeClr val="accent1">
                  <a:lumMod val="75000"/>
                </a:schemeClr>
              </a:solidFill>
            </a:endParaRPr>
          </a:p>
          <a:p>
            <a:endParaRPr lang="en-GB" sz="800" dirty="0">
              <a:solidFill>
                <a:schemeClr val="accent1">
                  <a:lumMod val="75000"/>
                </a:schemeClr>
              </a:solidFill>
            </a:endParaRPr>
          </a:p>
          <a:p>
            <a:r>
              <a:rPr lang="en-GB" sz="800" dirty="0">
                <a:solidFill>
                  <a:schemeClr val="accent1">
                    <a:lumMod val="75000"/>
                  </a:schemeClr>
                </a:solidFill>
              </a:rPr>
              <a:t> Due to Clinical staff not fully trained in this field of Dietetics, limited </a:t>
            </a:r>
            <a:r>
              <a:rPr lang="en-GB" sz="800" dirty="0" smtClean="0">
                <a:solidFill>
                  <a:schemeClr val="accent1">
                    <a:lumMod val="75000"/>
                  </a:schemeClr>
                </a:solidFill>
              </a:rPr>
              <a:t>in-depth </a:t>
            </a:r>
            <a:r>
              <a:rPr lang="en-GB" sz="800" dirty="0">
                <a:solidFill>
                  <a:schemeClr val="accent1">
                    <a:lumMod val="75000"/>
                  </a:schemeClr>
                </a:solidFill>
              </a:rPr>
              <a:t>education can be given but advice on using the "Eat Well Plate" model and portion sizes was discussed verbally.  Shortlisting  for the Dietician post has been completed.  </a:t>
            </a:r>
            <a:endParaRPr lang="en-GB" sz="800" dirty="0" smtClean="0">
              <a:solidFill>
                <a:schemeClr val="accent1">
                  <a:lumMod val="75000"/>
                </a:schemeClr>
              </a:solidFill>
            </a:endParaRPr>
          </a:p>
          <a:p>
            <a:endParaRPr lang="en-GB" sz="800" dirty="0">
              <a:solidFill>
                <a:schemeClr val="accent1">
                  <a:lumMod val="75000"/>
                </a:schemeClr>
              </a:solidFill>
            </a:endParaRPr>
          </a:p>
          <a:p>
            <a:r>
              <a:rPr lang="en-GB" sz="800" dirty="0">
                <a:solidFill>
                  <a:schemeClr val="accent1">
                    <a:lumMod val="75000"/>
                  </a:schemeClr>
                </a:solidFill>
              </a:rPr>
              <a:t> EMIS population of  Centile value Infants( 0 – 2 </a:t>
            </a:r>
            <a:r>
              <a:rPr lang="en-GB" sz="800" dirty="0" err="1">
                <a:solidFill>
                  <a:schemeClr val="accent1">
                    <a:lumMod val="75000"/>
                  </a:schemeClr>
                </a:solidFill>
              </a:rPr>
              <a:t>yrs</a:t>
            </a:r>
            <a:r>
              <a:rPr lang="en-GB" sz="800" dirty="0">
                <a:solidFill>
                  <a:schemeClr val="accent1">
                    <a:lumMod val="75000"/>
                  </a:schemeClr>
                </a:solidFill>
              </a:rPr>
              <a:t> 11 </a:t>
            </a:r>
            <a:r>
              <a:rPr lang="en-GB" sz="800" dirty="0" err="1">
                <a:solidFill>
                  <a:schemeClr val="accent1">
                    <a:lumMod val="75000"/>
                  </a:schemeClr>
                </a:solidFill>
              </a:rPr>
              <a:t>mths</a:t>
            </a:r>
            <a:r>
              <a:rPr lang="en-GB" sz="800" dirty="0">
                <a:solidFill>
                  <a:schemeClr val="accent1">
                    <a:lumMod val="75000"/>
                  </a:schemeClr>
                </a:solidFill>
              </a:rPr>
              <a:t> 30 days) = 26  </a:t>
            </a:r>
          </a:p>
          <a:p>
            <a:r>
              <a:rPr lang="en-GB" sz="800" dirty="0">
                <a:solidFill>
                  <a:schemeClr val="accent1">
                    <a:lumMod val="75000"/>
                  </a:schemeClr>
                </a:solidFill>
              </a:rPr>
              <a:t>Infants weighed  &gt;75 - &lt;90  = 0        </a:t>
            </a:r>
            <a:endParaRPr lang="en-GB" sz="800" dirty="0" smtClean="0">
              <a:solidFill>
                <a:schemeClr val="accent1">
                  <a:lumMod val="75000"/>
                </a:schemeClr>
              </a:solidFill>
            </a:endParaRPr>
          </a:p>
          <a:p>
            <a:r>
              <a:rPr lang="en-GB" sz="800" dirty="0" smtClean="0">
                <a:solidFill>
                  <a:schemeClr val="accent1">
                    <a:lumMod val="75000"/>
                  </a:schemeClr>
                </a:solidFill>
              </a:rPr>
              <a:t>  </a:t>
            </a:r>
            <a:r>
              <a:rPr lang="en-GB" sz="800" dirty="0">
                <a:solidFill>
                  <a:schemeClr val="accent1">
                    <a:lumMod val="75000"/>
                  </a:schemeClr>
                </a:solidFill>
              </a:rPr>
              <a:t>&gt;90 = 4 (15%) of which 1 female &amp; 3 </a:t>
            </a:r>
            <a:r>
              <a:rPr lang="en-GB" sz="800" dirty="0" smtClean="0">
                <a:solidFill>
                  <a:schemeClr val="accent1">
                    <a:lumMod val="75000"/>
                  </a:schemeClr>
                </a:solidFill>
              </a:rPr>
              <a:t>males</a:t>
            </a:r>
          </a:p>
          <a:p>
            <a:endParaRPr lang="en-US" sz="800" b="1" u="sng" dirty="0" smtClean="0">
              <a:solidFill>
                <a:schemeClr val="accent1">
                  <a:lumMod val="75000"/>
                </a:schemeClr>
              </a:solidFill>
            </a:endParaRPr>
          </a:p>
          <a:p>
            <a:endParaRPr lang="en-US" sz="800" b="1" u="sng" dirty="0" smtClean="0">
              <a:solidFill>
                <a:schemeClr val="accent1">
                  <a:lumMod val="75000"/>
                </a:schemeClr>
              </a:solidFill>
            </a:endParaRPr>
          </a:p>
          <a:p>
            <a:r>
              <a:rPr lang="en-US" sz="800" b="1" u="sng" dirty="0" smtClean="0">
                <a:solidFill>
                  <a:schemeClr val="accent1">
                    <a:lumMod val="75000"/>
                  </a:schemeClr>
                </a:solidFill>
              </a:rPr>
              <a:t>Mental Healthcare</a:t>
            </a:r>
            <a:r>
              <a:rPr lang="en-US" sz="800" dirty="0" smtClean="0">
                <a:solidFill>
                  <a:schemeClr val="accent1">
                    <a:lumMod val="75000"/>
                  </a:schemeClr>
                </a:solidFill>
              </a:rPr>
              <a:t>: </a:t>
            </a:r>
            <a:r>
              <a:rPr lang="en-US" sz="800" dirty="0">
                <a:solidFill>
                  <a:schemeClr val="accent1">
                    <a:lumMod val="75000"/>
                  </a:schemeClr>
                </a:solidFill>
              </a:rPr>
              <a:t>2 Acute admissions                                                                                            </a:t>
            </a:r>
            <a:r>
              <a:rPr lang="en-US" sz="800" dirty="0" smtClean="0">
                <a:solidFill>
                  <a:schemeClr val="accent1">
                    <a:lumMod val="75000"/>
                  </a:schemeClr>
                </a:solidFill>
              </a:rPr>
              <a:t>                  </a:t>
            </a:r>
          </a:p>
          <a:p>
            <a:r>
              <a:rPr lang="en-US" sz="800" dirty="0">
                <a:solidFill>
                  <a:schemeClr val="accent1">
                    <a:lumMod val="75000"/>
                  </a:schemeClr>
                </a:solidFill>
              </a:rPr>
              <a:t> </a:t>
            </a:r>
            <a:r>
              <a:rPr lang="en-US" sz="800" dirty="0" smtClean="0">
                <a:solidFill>
                  <a:schemeClr val="accent1">
                    <a:lumMod val="75000"/>
                  </a:schemeClr>
                </a:solidFill>
              </a:rPr>
              <a:t>                                     4 </a:t>
            </a:r>
            <a:r>
              <a:rPr lang="en-US" sz="800" dirty="0">
                <a:solidFill>
                  <a:schemeClr val="accent1">
                    <a:lumMod val="75000"/>
                  </a:schemeClr>
                </a:solidFill>
              </a:rPr>
              <a:t>Alcohol detox</a:t>
            </a:r>
            <a:endParaRPr lang="en-US" sz="800" dirty="0" smtClean="0">
              <a:solidFill>
                <a:schemeClr val="accent1">
                  <a:lumMod val="75000"/>
                </a:schemeClr>
              </a:solidFill>
            </a:endParaRPr>
          </a:p>
          <a:p>
            <a:endParaRPr lang="en-US" sz="800" b="1" u="sng" dirty="0" smtClean="0">
              <a:solidFill>
                <a:schemeClr val="accent1">
                  <a:lumMod val="75000"/>
                </a:schemeClr>
              </a:solidFill>
            </a:endParaRPr>
          </a:p>
          <a:p>
            <a:endParaRPr lang="en-US" sz="800" b="1" u="sng" dirty="0" smtClean="0">
              <a:solidFill>
                <a:schemeClr val="accent1">
                  <a:lumMod val="75000"/>
                </a:schemeClr>
              </a:solidFill>
            </a:endParaRPr>
          </a:p>
          <a:p>
            <a:r>
              <a:rPr lang="en-US" sz="800" b="1" u="sng" dirty="0" smtClean="0">
                <a:solidFill>
                  <a:schemeClr val="accent1">
                    <a:lumMod val="75000"/>
                  </a:schemeClr>
                </a:solidFill>
              </a:rPr>
              <a:t>Smoking</a:t>
            </a:r>
            <a:r>
              <a:rPr lang="en-US" sz="800" b="1" dirty="0" smtClean="0">
                <a:solidFill>
                  <a:schemeClr val="accent1">
                    <a:lumMod val="75000"/>
                  </a:schemeClr>
                </a:solidFill>
              </a:rPr>
              <a:t>: </a:t>
            </a:r>
            <a:r>
              <a:rPr lang="en-GB" sz="800" dirty="0">
                <a:solidFill>
                  <a:schemeClr val="accent1">
                    <a:lumMod val="75000"/>
                  </a:schemeClr>
                </a:solidFill>
              </a:rPr>
              <a:t>Total EMIS Population on EMIS = 5188   </a:t>
            </a:r>
          </a:p>
          <a:p>
            <a:r>
              <a:rPr lang="en-GB" sz="800" dirty="0">
                <a:solidFill>
                  <a:schemeClr val="accent1">
                    <a:lumMod val="75000"/>
                  </a:schemeClr>
                </a:solidFill>
              </a:rPr>
              <a:t>Smoking Status Registered on EMIS  = 2033(39%) for May</a:t>
            </a:r>
          </a:p>
          <a:p>
            <a:r>
              <a:rPr lang="en-GB" sz="800" dirty="0">
                <a:solidFill>
                  <a:schemeClr val="accent1">
                    <a:lumMod val="75000"/>
                  </a:schemeClr>
                </a:solidFill>
              </a:rPr>
              <a:t>25 Smokers seen in May </a:t>
            </a:r>
          </a:p>
          <a:p>
            <a:r>
              <a:rPr lang="en-GB" sz="800" dirty="0">
                <a:solidFill>
                  <a:schemeClr val="accent1">
                    <a:lumMod val="75000"/>
                  </a:schemeClr>
                </a:solidFill>
              </a:rPr>
              <a:t>Patients received brief intervention and Nicotine Replacement therapy = 7 (28%)</a:t>
            </a:r>
            <a:endParaRPr lang="en-US" sz="800" dirty="0" smtClean="0">
              <a:solidFill>
                <a:schemeClr val="accent1">
                  <a:lumMod val="75000"/>
                </a:schemeClr>
              </a:solidFill>
            </a:endParaRPr>
          </a:p>
          <a:p>
            <a:endParaRPr lang="en-US" sz="800" b="1" u="sng" dirty="0" smtClean="0">
              <a:solidFill>
                <a:schemeClr val="accent1">
                  <a:lumMod val="75000"/>
                </a:schemeClr>
              </a:solidFill>
            </a:endParaRPr>
          </a:p>
          <a:p>
            <a:r>
              <a:rPr lang="en-US" sz="800" dirty="0" smtClean="0">
                <a:solidFill>
                  <a:schemeClr val="accent1">
                    <a:lumMod val="75000"/>
                  </a:schemeClr>
                </a:solidFill>
              </a:rPr>
              <a:t>                                                                                                                                                         </a:t>
            </a:r>
          </a:p>
          <a:p>
            <a:endParaRPr lang="en-US" sz="800" dirty="0" smtClean="0"/>
          </a:p>
          <a:p>
            <a:endParaRPr lang="en-US" sz="800" dirty="0" smtClean="0"/>
          </a:p>
          <a:p>
            <a:endParaRPr lang="en-US" sz="800" dirty="0" smtClean="0"/>
          </a:p>
          <a:p>
            <a:endParaRPr lang="en-US" sz="900" dirty="0" smtClean="0"/>
          </a:p>
          <a:p>
            <a:endParaRPr lang="en-US" sz="900" dirty="0"/>
          </a:p>
        </p:txBody>
      </p:sp>
      <p:sp>
        <p:nvSpPr>
          <p:cNvPr id="36" name="Oval 2" descr="Wide upward diagonal"/>
          <p:cNvSpPr>
            <a:spLocks noChangeArrowheads="1"/>
          </p:cNvSpPr>
          <p:nvPr/>
        </p:nvSpPr>
        <p:spPr bwMode="auto">
          <a:xfrm>
            <a:off x="4338857" y="2310005"/>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35" name="TextBox 34"/>
          <p:cNvSpPr txBox="1"/>
          <p:nvPr/>
        </p:nvSpPr>
        <p:spPr>
          <a:xfrm>
            <a:off x="6948264" y="116632"/>
            <a:ext cx="2195736" cy="523220"/>
          </a:xfrm>
          <a:prstGeom prst="rect">
            <a:avLst/>
          </a:prstGeom>
          <a:noFill/>
        </p:spPr>
        <p:txBody>
          <a:bodyPr wrap="square" rtlCol="0">
            <a:spAutoFit/>
          </a:bodyPr>
          <a:lstStyle/>
          <a:p>
            <a:pPr algn="ctr"/>
            <a:r>
              <a:rPr lang="en-GB" sz="1400" b="1" dirty="0" smtClean="0">
                <a:solidFill>
                  <a:schemeClr val="bg1"/>
                </a:solidFill>
              </a:rPr>
              <a:t>Released: July 2016</a:t>
            </a:r>
          </a:p>
          <a:p>
            <a:pPr algn="ctr"/>
            <a:r>
              <a:rPr lang="en-GB" sz="1400" i="1" dirty="0" smtClean="0">
                <a:solidFill>
                  <a:schemeClr val="bg1"/>
                </a:solidFill>
              </a:rPr>
              <a:t>Covering: May 2016</a:t>
            </a:r>
            <a:endParaRPr lang="en-GB" sz="1400" i="1" dirty="0">
              <a:solidFill>
                <a:schemeClr val="bg1"/>
              </a:solidFill>
            </a:endParaRPr>
          </a:p>
        </p:txBody>
      </p:sp>
      <p:grpSp>
        <p:nvGrpSpPr>
          <p:cNvPr id="28" name="Group 27"/>
          <p:cNvGrpSpPr/>
          <p:nvPr/>
        </p:nvGrpSpPr>
        <p:grpSpPr>
          <a:xfrm>
            <a:off x="2639869" y="2256387"/>
            <a:ext cx="309700" cy="316966"/>
            <a:chOff x="2699792" y="1772816"/>
            <a:chExt cx="309700" cy="316966"/>
          </a:xfrm>
        </p:grpSpPr>
        <p:pic>
          <p:nvPicPr>
            <p:cNvPr id="29" name="Picture 28" descr="Amber striped.png"/>
            <p:cNvPicPr>
              <a:picLocks noChangeAspect="1"/>
            </p:cNvPicPr>
            <p:nvPr/>
          </p:nvPicPr>
          <p:blipFill>
            <a:blip r:embed="rId3" cstate="print"/>
            <a:stretch>
              <a:fillRect/>
            </a:stretch>
          </p:blipFill>
          <p:spPr>
            <a:xfrm>
              <a:off x="2699792" y="1772816"/>
              <a:ext cx="292584" cy="316966"/>
            </a:xfrm>
            <a:prstGeom prst="rect">
              <a:avLst/>
            </a:prstGeom>
          </p:spPr>
        </p:pic>
        <p:sp>
          <p:nvSpPr>
            <p:cNvPr id="38" name="Rectangle 37"/>
            <p:cNvSpPr/>
            <p:nvPr/>
          </p:nvSpPr>
          <p:spPr>
            <a:xfrm>
              <a:off x="2699792" y="1844824"/>
              <a:ext cx="309700" cy="230832"/>
            </a:xfrm>
            <a:prstGeom prst="rect">
              <a:avLst/>
            </a:prstGeom>
          </p:spPr>
          <p:txBody>
            <a:bodyPr wrap="none">
              <a:spAutoFit/>
            </a:bodyPr>
            <a:lstStyle/>
            <a:p>
              <a:pPr algn="ctr"/>
              <a:r>
                <a:rPr lang="en-GB" sz="900" b="1" dirty="0" smtClean="0"/>
                <a:t>AS</a:t>
              </a:r>
              <a:endParaRPr lang="en-US" sz="900" b="1" dirty="0"/>
            </a:p>
          </p:txBody>
        </p:sp>
      </p:grpSp>
      <p:sp>
        <p:nvSpPr>
          <p:cNvPr id="2" name="TextBox 1"/>
          <p:cNvSpPr txBox="1"/>
          <p:nvPr/>
        </p:nvSpPr>
        <p:spPr>
          <a:xfrm>
            <a:off x="7354621" y="6453336"/>
            <a:ext cx="1681875" cy="307777"/>
          </a:xfrm>
          <a:prstGeom prst="rect">
            <a:avLst/>
          </a:prstGeom>
          <a:noFill/>
        </p:spPr>
        <p:txBody>
          <a:bodyPr wrap="square" rtlCol="0">
            <a:spAutoFit/>
          </a:bodyPr>
          <a:lstStyle/>
          <a:p>
            <a:r>
              <a:rPr lang="en-GB" sz="1400" dirty="0" smtClean="0"/>
              <a:t>Cont’d on next page</a:t>
            </a:r>
            <a:endParaRPr lang="en-GB" sz="1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0" name="Straight Connector 59"/>
          <p:cNvCxnSpPr/>
          <p:nvPr/>
        </p:nvCxnSpPr>
        <p:spPr>
          <a:xfrm>
            <a:off x="4860032" y="836712"/>
            <a:ext cx="0" cy="6021288"/>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0" y="1484784"/>
            <a:ext cx="9144000" cy="0"/>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0" y="0"/>
            <a:ext cx="9144000" cy="8367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SHG Performance TRACKER</a:t>
            </a:r>
            <a:endParaRPr lang="en-GB" sz="2400" b="1" dirty="0"/>
          </a:p>
        </p:txBody>
      </p:sp>
      <p:sp>
        <p:nvSpPr>
          <p:cNvPr id="55" name="Rounded Rectangle 54"/>
          <p:cNvSpPr/>
          <p:nvPr/>
        </p:nvSpPr>
        <p:spPr>
          <a:xfrm>
            <a:off x="179512" y="908720"/>
            <a:ext cx="1908720" cy="504056"/>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Thematic Group</a:t>
            </a:r>
            <a:endParaRPr lang="en-GB" dirty="0">
              <a:solidFill>
                <a:schemeClr val="tx1"/>
              </a:solidFill>
            </a:endParaRPr>
          </a:p>
        </p:txBody>
      </p:sp>
      <p:cxnSp>
        <p:nvCxnSpPr>
          <p:cNvPr id="62" name="Straight Connector 61"/>
          <p:cNvCxnSpPr/>
          <p:nvPr/>
        </p:nvCxnSpPr>
        <p:spPr>
          <a:xfrm>
            <a:off x="22677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652120"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275856"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0679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54" name="Rounded Rectangle 53"/>
          <p:cNvSpPr/>
          <p:nvPr/>
        </p:nvSpPr>
        <p:spPr>
          <a:xfrm>
            <a:off x="2339752" y="908720"/>
            <a:ext cx="864096"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Overall Performance Progress</a:t>
            </a:r>
            <a:endParaRPr lang="en-GB" sz="900" dirty="0">
              <a:solidFill>
                <a:schemeClr val="tx1"/>
              </a:solidFill>
            </a:endParaRPr>
          </a:p>
        </p:txBody>
      </p:sp>
      <p:sp>
        <p:nvSpPr>
          <p:cNvPr id="58" name="Rounded Rectangle 57"/>
          <p:cNvSpPr/>
          <p:nvPr/>
        </p:nvSpPr>
        <p:spPr>
          <a:xfrm>
            <a:off x="3347864"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59" name="Rounded Rectangle 58"/>
          <p:cNvSpPr/>
          <p:nvPr/>
        </p:nvSpPr>
        <p:spPr>
          <a:xfrm>
            <a:off x="5796136" y="980728"/>
            <a:ext cx="316835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tx1"/>
                </a:solidFill>
              </a:rPr>
              <a:t>Commentary</a:t>
            </a:r>
            <a:endParaRPr lang="en-GB" sz="1100" dirty="0">
              <a:solidFill>
                <a:schemeClr val="tx1"/>
              </a:solidFill>
            </a:endParaRPr>
          </a:p>
        </p:txBody>
      </p:sp>
      <p:sp>
        <p:nvSpPr>
          <p:cNvPr id="32" name="TextBox 31"/>
          <p:cNvSpPr txBox="1"/>
          <p:nvPr/>
        </p:nvSpPr>
        <p:spPr>
          <a:xfrm>
            <a:off x="5652120" y="4725144"/>
            <a:ext cx="3491880" cy="338554"/>
          </a:xfrm>
          <a:prstGeom prst="rect">
            <a:avLst/>
          </a:prstGeom>
          <a:noFill/>
        </p:spPr>
        <p:txBody>
          <a:bodyPr wrap="square" rtlCol="0">
            <a:spAutoFit/>
          </a:bodyPr>
          <a:lstStyle/>
          <a:p>
            <a:r>
              <a:rPr lang="en-US" sz="800" dirty="0" smtClean="0"/>
              <a:t/>
            </a:r>
            <a:br>
              <a:rPr lang="en-US" sz="800" dirty="0" smtClean="0"/>
            </a:br>
            <a:endParaRPr lang="en-US" sz="800" dirty="0"/>
          </a:p>
        </p:txBody>
      </p:sp>
      <p:sp>
        <p:nvSpPr>
          <p:cNvPr id="43" name="TextBox 42"/>
          <p:cNvSpPr txBox="1"/>
          <p:nvPr/>
        </p:nvSpPr>
        <p:spPr>
          <a:xfrm>
            <a:off x="177693" y="2384014"/>
            <a:ext cx="1944216" cy="1938992"/>
          </a:xfrm>
          <a:prstGeom prst="rect">
            <a:avLst/>
          </a:prstGeom>
          <a:solidFill>
            <a:schemeClr val="accent1">
              <a:lumMod val="40000"/>
              <a:lumOff val="60000"/>
            </a:schemeClr>
          </a:solidFill>
        </p:spPr>
        <p:txBody>
          <a:bodyPr wrap="square" rtlCol="0">
            <a:spAutoFit/>
          </a:bodyPr>
          <a:lstStyle/>
          <a:p>
            <a:endParaRPr lang="en-US" sz="800" b="1" dirty="0">
              <a:solidFill>
                <a:srgbClr val="002060"/>
              </a:solidFill>
            </a:endParaRPr>
          </a:p>
          <a:p>
            <a:r>
              <a:rPr lang="en-GB" sz="800" b="1" dirty="0">
                <a:solidFill>
                  <a:srgbClr val="002060"/>
                </a:solidFill>
              </a:rPr>
              <a:t> Access to Healthcare</a:t>
            </a:r>
          </a:p>
          <a:p>
            <a:r>
              <a:rPr lang="en-GB" sz="800" dirty="0" smtClean="0">
                <a:solidFill>
                  <a:srgbClr val="002060"/>
                </a:solidFill>
              </a:rPr>
              <a:t>(a) Total </a:t>
            </a:r>
            <a:r>
              <a:rPr lang="en-GB" sz="800" dirty="0">
                <a:solidFill>
                  <a:srgbClr val="002060"/>
                </a:solidFill>
              </a:rPr>
              <a:t>number of episodes that patients accessed primary health care at a District Clinic, by location</a:t>
            </a:r>
            <a:r>
              <a:rPr lang="en-GB" sz="800" dirty="0" smtClean="0">
                <a:solidFill>
                  <a:srgbClr val="002060"/>
                </a:solidFill>
              </a:rPr>
              <a:t>.</a:t>
            </a:r>
          </a:p>
          <a:p>
            <a:pPr marL="228600" indent="-228600">
              <a:buAutoNum type="alphaLcParenBoth"/>
            </a:pPr>
            <a:endParaRPr lang="en-GB" sz="800" dirty="0">
              <a:solidFill>
                <a:srgbClr val="002060"/>
              </a:solidFill>
            </a:endParaRPr>
          </a:p>
          <a:p>
            <a:r>
              <a:rPr lang="en-GB" sz="800" dirty="0">
                <a:solidFill>
                  <a:srgbClr val="002060"/>
                </a:solidFill>
              </a:rPr>
              <a:t>(b) Total number of episodes that elderly or disabled patients were seen by a Doctor in a residential care facility or own </a:t>
            </a:r>
            <a:r>
              <a:rPr lang="en-GB" sz="800" dirty="0" smtClean="0">
                <a:solidFill>
                  <a:srgbClr val="002060"/>
                </a:solidFill>
              </a:rPr>
              <a:t>home</a:t>
            </a:r>
          </a:p>
          <a:p>
            <a:endParaRPr lang="en-GB" sz="800" dirty="0">
              <a:solidFill>
                <a:srgbClr val="002060"/>
              </a:solidFill>
            </a:endParaRPr>
          </a:p>
          <a:p>
            <a:r>
              <a:rPr lang="en-GB" sz="800" dirty="0">
                <a:solidFill>
                  <a:srgbClr val="002060"/>
                </a:solidFill>
              </a:rPr>
              <a:t>(c) Total number of episodes of home support visits for palliative / end-of-life care</a:t>
            </a:r>
            <a:endParaRPr lang="en-US" sz="800" dirty="0" smtClean="0">
              <a:solidFill>
                <a:srgbClr val="002060"/>
              </a:solidFill>
            </a:endParaRPr>
          </a:p>
          <a:p>
            <a:endParaRPr lang="en-GB" sz="800" b="1" dirty="0" smtClean="0">
              <a:solidFill>
                <a:srgbClr val="002060"/>
              </a:solidFill>
            </a:endParaRPr>
          </a:p>
        </p:txBody>
      </p:sp>
      <p:sp>
        <p:nvSpPr>
          <p:cNvPr id="45" name="Rounded Rectangle 44"/>
          <p:cNvSpPr/>
          <p:nvPr/>
        </p:nvSpPr>
        <p:spPr>
          <a:xfrm>
            <a:off x="4932040"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22" name="TextBox 21"/>
          <p:cNvSpPr txBox="1"/>
          <p:nvPr/>
        </p:nvSpPr>
        <p:spPr>
          <a:xfrm>
            <a:off x="5652120" y="1484784"/>
            <a:ext cx="3491880" cy="954107"/>
          </a:xfrm>
          <a:prstGeom prst="rect">
            <a:avLst/>
          </a:prstGeom>
          <a:noFill/>
        </p:spPr>
        <p:txBody>
          <a:bodyPr wrap="square" rtlCol="0">
            <a:spAutoFit/>
          </a:bodyPr>
          <a:lstStyle/>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a:p>
            <a:endParaRPr lang="en-GB" sz="700" b="1" u="sng" dirty="0" smtClean="0">
              <a:solidFill>
                <a:schemeClr val="accent1">
                  <a:lumMod val="75000"/>
                </a:schemeClr>
              </a:solidFill>
            </a:endParaRPr>
          </a:p>
        </p:txBody>
      </p:sp>
      <p:sp>
        <p:nvSpPr>
          <p:cNvPr id="24" name="Rounded Rectangle 23"/>
          <p:cNvSpPr/>
          <p:nvPr/>
        </p:nvSpPr>
        <p:spPr>
          <a:xfrm>
            <a:off x="89756" y="1696327"/>
            <a:ext cx="2088232" cy="432048"/>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Health &amp; Wellbeing cont’d</a:t>
            </a:r>
            <a:endParaRPr lang="en-GB" sz="1400" dirty="0"/>
          </a:p>
        </p:txBody>
      </p:sp>
      <p:sp>
        <p:nvSpPr>
          <p:cNvPr id="47" name="Rounded Rectangle 46"/>
          <p:cNvSpPr/>
          <p:nvPr/>
        </p:nvSpPr>
        <p:spPr>
          <a:xfrm>
            <a:off x="4139952" y="908720"/>
            <a:ext cx="648072"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Leading Indicator</a:t>
            </a:r>
          </a:p>
          <a:p>
            <a:pPr algn="ctr"/>
            <a:r>
              <a:rPr lang="en-GB" sz="900" dirty="0" smtClean="0">
                <a:solidFill>
                  <a:schemeClr val="tx1"/>
                </a:solidFill>
              </a:rPr>
              <a:t>2016/17</a:t>
            </a:r>
            <a:endParaRPr lang="en-GB" sz="900" dirty="0">
              <a:solidFill>
                <a:schemeClr val="tx1"/>
              </a:solidFill>
            </a:endParaRPr>
          </a:p>
        </p:txBody>
      </p:sp>
      <p:sp>
        <p:nvSpPr>
          <p:cNvPr id="30" name="TextBox 29"/>
          <p:cNvSpPr txBox="1"/>
          <p:nvPr/>
        </p:nvSpPr>
        <p:spPr>
          <a:xfrm>
            <a:off x="5724128" y="1556792"/>
            <a:ext cx="3312368" cy="338554"/>
          </a:xfrm>
          <a:prstGeom prst="rect">
            <a:avLst/>
          </a:prstGeom>
          <a:noFill/>
        </p:spPr>
        <p:txBody>
          <a:bodyPr wrap="square" rtlCol="0">
            <a:spAutoFit/>
          </a:bodyPr>
          <a:lstStyle/>
          <a:p>
            <a:endParaRPr lang="en-GB" sz="800" b="1" dirty="0" smtClean="0"/>
          </a:p>
          <a:p>
            <a:endParaRPr lang="en-US" sz="800" dirty="0"/>
          </a:p>
        </p:txBody>
      </p:sp>
      <p:sp>
        <p:nvSpPr>
          <p:cNvPr id="31" name="TextBox 30"/>
          <p:cNvSpPr txBox="1"/>
          <p:nvPr/>
        </p:nvSpPr>
        <p:spPr>
          <a:xfrm>
            <a:off x="179512" y="2276292"/>
            <a:ext cx="1944216" cy="215444"/>
          </a:xfrm>
          <a:prstGeom prst="rect">
            <a:avLst/>
          </a:prstGeom>
          <a:solidFill>
            <a:schemeClr val="accent1">
              <a:lumMod val="40000"/>
              <a:lumOff val="60000"/>
            </a:schemeClr>
          </a:solidFill>
        </p:spPr>
        <p:txBody>
          <a:bodyPr wrap="square" rtlCol="0">
            <a:spAutoFit/>
          </a:bodyPr>
          <a:lstStyle/>
          <a:p>
            <a:r>
              <a:rPr lang="en-US" sz="800" b="1" u="sng" dirty="0" smtClean="0">
                <a:solidFill>
                  <a:srgbClr val="002060"/>
                </a:solidFill>
              </a:rPr>
              <a:t>KPIs</a:t>
            </a:r>
          </a:p>
        </p:txBody>
      </p:sp>
      <p:sp>
        <p:nvSpPr>
          <p:cNvPr id="34" name="TextBox 33"/>
          <p:cNvSpPr txBox="1"/>
          <p:nvPr/>
        </p:nvSpPr>
        <p:spPr>
          <a:xfrm>
            <a:off x="5724128" y="1726069"/>
            <a:ext cx="3419872" cy="3693319"/>
          </a:xfrm>
          <a:prstGeom prst="rect">
            <a:avLst/>
          </a:prstGeom>
          <a:noFill/>
        </p:spPr>
        <p:txBody>
          <a:bodyPr wrap="square" rtlCol="0">
            <a:spAutoFit/>
          </a:bodyPr>
          <a:lstStyle/>
          <a:p>
            <a:endParaRPr lang="en-US" sz="800" b="1" u="sng" dirty="0" smtClean="0">
              <a:solidFill>
                <a:schemeClr val="accent1">
                  <a:lumMod val="75000"/>
                </a:schemeClr>
              </a:solidFill>
            </a:endParaRPr>
          </a:p>
          <a:p>
            <a:r>
              <a:rPr lang="en-GB" sz="800" b="1" u="sng" dirty="0">
                <a:solidFill>
                  <a:schemeClr val="accent1">
                    <a:lumMod val="75000"/>
                  </a:schemeClr>
                </a:solidFill>
              </a:rPr>
              <a:t>Access to </a:t>
            </a:r>
            <a:r>
              <a:rPr lang="en-GB" sz="800" b="1" u="sng" dirty="0" smtClean="0">
                <a:solidFill>
                  <a:schemeClr val="accent1">
                    <a:lumMod val="75000"/>
                  </a:schemeClr>
                </a:solidFill>
              </a:rPr>
              <a:t>Healthcare</a:t>
            </a:r>
            <a:r>
              <a:rPr lang="en-GB" sz="800" b="1" dirty="0" smtClean="0">
                <a:solidFill>
                  <a:schemeClr val="accent1">
                    <a:lumMod val="75000"/>
                  </a:schemeClr>
                </a:solidFill>
              </a:rPr>
              <a:t>:</a:t>
            </a:r>
          </a:p>
          <a:p>
            <a:endParaRPr lang="en-GB" sz="800" b="1" dirty="0" smtClean="0">
              <a:solidFill>
                <a:schemeClr val="accent1">
                  <a:lumMod val="75000"/>
                </a:schemeClr>
              </a:solidFill>
            </a:endParaRPr>
          </a:p>
          <a:p>
            <a:pPr marL="228600" indent="-228600">
              <a:buAutoNum type="alphaLcParenBoth"/>
            </a:pPr>
            <a:r>
              <a:rPr lang="en-GB" sz="800" b="1" i="1" dirty="0" smtClean="0">
                <a:solidFill>
                  <a:schemeClr val="accent1">
                    <a:lumMod val="75000"/>
                  </a:schemeClr>
                </a:solidFill>
              </a:rPr>
              <a:t>Nurse led </a:t>
            </a:r>
            <a:r>
              <a:rPr lang="en-GB" sz="800" b="1" i="1" dirty="0">
                <a:solidFill>
                  <a:schemeClr val="accent1">
                    <a:lumMod val="75000"/>
                  </a:schemeClr>
                </a:solidFill>
              </a:rPr>
              <a:t>clinics - May 2016                                                                                                                                      </a:t>
            </a:r>
            <a:r>
              <a:rPr lang="en-GB" sz="800" dirty="0" smtClean="0">
                <a:solidFill>
                  <a:schemeClr val="accent1">
                    <a:lumMod val="75000"/>
                  </a:schemeClr>
                </a:solidFill>
              </a:rPr>
              <a:t>Diabetic </a:t>
            </a:r>
            <a:r>
              <a:rPr lang="en-GB" sz="800" dirty="0">
                <a:solidFill>
                  <a:schemeClr val="accent1">
                    <a:lumMod val="75000"/>
                  </a:schemeClr>
                </a:solidFill>
              </a:rPr>
              <a:t>clinic - 25  patients seen                                                                                   Well women clinic- 29 patients seen                                                                                                  Family planning-25 patients seen                                                                            HTH clinic -73  patients seen                                                                                    Longwood clinic -  55 patients seen                                                                                                                          Child health clinic </a:t>
            </a:r>
            <a:r>
              <a:rPr lang="en-GB" sz="800" dirty="0" smtClean="0">
                <a:solidFill>
                  <a:schemeClr val="accent1">
                    <a:lumMod val="75000"/>
                  </a:schemeClr>
                </a:solidFill>
              </a:rPr>
              <a:t>- 24 patients  </a:t>
            </a:r>
            <a:r>
              <a:rPr lang="en-GB" sz="800" dirty="0">
                <a:solidFill>
                  <a:schemeClr val="accent1">
                    <a:lumMod val="75000"/>
                  </a:schemeClr>
                </a:solidFill>
              </a:rPr>
              <a:t>seen     </a:t>
            </a:r>
            <a:endParaRPr lang="en-GB" sz="800" dirty="0" smtClean="0">
              <a:solidFill>
                <a:schemeClr val="accent1">
                  <a:lumMod val="75000"/>
                </a:schemeClr>
              </a:solidFill>
            </a:endParaRPr>
          </a:p>
          <a:p>
            <a:r>
              <a:rPr lang="en-GB" sz="800" b="1" dirty="0" smtClean="0">
                <a:solidFill>
                  <a:schemeClr val="accent1">
                    <a:lumMod val="75000"/>
                  </a:schemeClr>
                </a:solidFill>
              </a:rPr>
              <a:t>          </a:t>
            </a:r>
          </a:p>
          <a:p>
            <a:r>
              <a:rPr lang="en-GB" sz="800" b="1" i="1" dirty="0" smtClean="0">
                <a:solidFill>
                  <a:schemeClr val="accent1">
                    <a:lumMod val="75000"/>
                  </a:schemeClr>
                </a:solidFill>
              </a:rPr>
              <a:t>          Doctor </a:t>
            </a:r>
            <a:r>
              <a:rPr lang="en-GB" sz="800" b="1" i="1" dirty="0">
                <a:solidFill>
                  <a:schemeClr val="accent1">
                    <a:lumMod val="75000"/>
                  </a:schemeClr>
                </a:solidFill>
              </a:rPr>
              <a:t>clinics  -  May 2016                                                                             </a:t>
            </a:r>
            <a:r>
              <a:rPr lang="en-GB" sz="800" b="1" i="1" dirty="0" smtClean="0">
                <a:solidFill>
                  <a:schemeClr val="accent1">
                    <a:lumMod val="75000"/>
                  </a:schemeClr>
                </a:solidFill>
              </a:rPr>
              <a:t>                     </a:t>
            </a:r>
          </a:p>
          <a:p>
            <a:r>
              <a:rPr lang="en-GB" sz="800" b="1" i="1" dirty="0">
                <a:solidFill>
                  <a:schemeClr val="accent1">
                    <a:lumMod val="75000"/>
                  </a:schemeClr>
                </a:solidFill>
              </a:rPr>
              <a:t> </a:t>
            </a:r>
            <a:r>
              <a:rPr lang="en-GB" sz="800" b="1" i="1" dirty="0" smtClean="0">
                <a:solidFill>
                  <a:schemeClr val="accent1">
                    <a:lumMod val="75000"/>
                  </a:schemeClr>
                </a:solidFill>
              </a:rPr>
              <a:t>         </a:t>
            </a:r>
            <a:r>
              <a:rPr lang="en-GB" sz="800" dirty="0" smtClean="0">
                <a:solidFill>
                  <a:schemeClr val="accent1">
                    <a:lumMod val="75000"/>
                  </a:schemeClr>
                </a:solidFill>
              </a:rPr>
              <a:t>Jamestown </a:t>
            </a:r>
            <a:r>
              <a:rPr lang="en-GB" sz="800" dirty="0">
                <a:solidFill>
                  <a:schemeClr val="accent1">
                    <a:lumMod val="75000"/>
                  </a:schemeClr>
                </a:solidFill>
              </a:rPr>
              <a:t>=1033                                                                                          </a:t>
            </a:r>
            <a:endParaRPr lang="en-GB" sz="800" dirty="0" smtClean="0">
              <a:solidFill>
                <a:schemeClr val="accent1">
                  <a:lumMod val="75000"/>
                </a:schemeClr>
              </a:solidFill>
            </a:endParaRPr>
          </a:p>
          <a:p>
            <a:r>
              <a:rPr lang="en-GB" sz="800" dirty="0">
                <a:solidFill>
                  <a:schemeClr val="accent1">
                    <a:lumMod val="75000"/>
                  </a:schemeClr>
                </a:solidFill>
              </a:rPr>
              <a:t> </a:t>
            </a:r>
            <a:r>
              <a:rPr lang="en-GB" sz="800" dirty="0" smtClean="0">
                <a:solidFill>
                  <a:schemeClr val="accent1">
                    <a:lumMod val="75000"/>
                  </a:schemeClr>
                </a:solidFill>
              </a:rPr>
              <a:t>         </a:t>
            </a:r>
            <a:r>
              <a:rPr lang="en-GB" sz="800" dirty="0">
                <a:solidFill>
                  <a:schemeClr val="accent1">
                    <a:lumMod val="75000"/>
                  </a:schemeClr>
                </a:solidFill>
              </a:rPr>
              <a:t>Longwood = 34                                                                                                              </a:t>
            </a:r>
            <a:r>
              <a:rPr lang="en-GB" sz="800" dirty="0" smtClean="0">
                <a:solidFill>
                  <a:schemeClr val="accent1">
                    <a:lumMod val="75000"/>
                  </a:schemeClr>
                </a:solidFill>
              </a:rPr>
              <a:t>  </a:t>
            </a:r>
          </a:p>
          <a:p>
            <a:r>
              <a:rPr lang="en-GB" sz="800" dirty="0">
                <a:solidFill>
                  <a:schemeClr val="accent1">
                    <a:lumMod val="75000"/>
                  </a:schemeClr>
                </a:solidFill>
              </a:rPr>
              <a:t> </a:t>
            </a:r>
            <a:r>
              <a:rPr lang="en-GB" sz="800" dirty="0" smtClean="0">
                <a:solidFill>
                  <a:schemeClr val="accent1">
                    <a:lumMod val="75000"/>
                  </a:schemeClr>
                </a:solidFill>
              </a:rPr>
              <a:t>         HTH </a:t>
            </a:r>
            <a:r>
              <a:rPr lang="en-GB" sz="800" dirty="0">
                <a:solidFill>
                  <a:schemeClr val="accent1">
                    <a:lumMod val="75000"/>
                  </a:schemeClr>
                </a:solidFill>
              </a:rPr>
              <a:t>= 69                                                                                                               </a:t>
            </a:r>
            <a:r>
              <a:rPr lang="en-GB" sz="800" dirty="0" smtClean="0">
                <a:solidFill>
                  <a:schemeClr val="accent1">
                    <a:lumMod val="75000"/>
                  </a:schemeClr>
                </a:solidFill>
              </a:rPr>
              <a:t>   </a:t>
            </a:r>
          </a:p>
          <a:p>
            <a:r>
              <a:rPr lang="en-GB" sz="800" dirty="0">
                <a:solidFill>
                  <a:schemeClr val="accent1">
                    <a:lumMod val="75000"/>
                  </a:schemeClr>
                </a:solidFill>
              </a:rPr>
              <a:t> </a:t>
            </a:r>
            <a:r>
              <a:rPr lang="en-GB" sz="800" dirty="0" smtClean="0">
                <a:solidFill>
                  <a:schemeClr val="accent1">
                    <a:lumMod val="75000"/>
                  </a:schemeClr>
                </a:solidFill>
              </a:rPr>
              <a:t>         Levelwood </a:t>
            </a:r>
            <a:r>
              <a:rPr lang="en-GB" sz="800" dirty="0">
                <a:solidFill>
                  <a:schemeClr val="accent1">
                    <a:lumMod val="75000"/>
                  </a:schemeClr>
                </a:solidFill>
              </a:rPr>
              <a:t>= 37                                                                                                     </a:t>
            </a:r>
            <a:r>
              <a:rPr lang="en-GB" sz="800" dirty="0" smtClean="0">
                <a:solidFill>
                  <a:schemeClr val="accent1">
                    <a:lumMod val="75000"/>
                  </a:schemeClr>
                </a:solidFill>
              </a:rPr>
              <a:t>  </a:t>
            </a:r>
          </a:p>
          <a:p>
            <a:r>
              <a:rPr lang="en-GB" sz="800" dirty="0">
                <a:solidFill>
                  <a:schemeClr val="accent1">
                    <a:lumMod val="75000"/>
                  </a:schemeClr>
                </a:solidFill>
              </a:rPr>
              <a:t> </a:t>
            </a:r>
            <a:r>
              <a:rPr lang="en-GB" sz="800" dirty="0" smtClean="0">
                <a:solidFill>
                  <a:schemeClr val="accent1">
                    <a:lumMod val="75000"/>
                  </a:schemeClr>
                </a:solidFill>
              </a:rPr>
              <a:t>         Gynaecology </a:t>
            </a:r>
            <a:r>
              <a:rPr lang="en-GB" sz="800" dirty="0">
                <a:solidFill>
                  <a:schemeClr val="accent1">
                    <a:lumMod val="75000"/>
                  </a:schemeClr>
                </a:solidFill>
              </a:rPr>
              <a:t>= 32        </a:t>
            </a:r>
            <a:endParaRPr lang="en-GB" sz="800" dirty="0" smtClean="0">
              <a:solidFill>
                <a:schemeClr val="accent1">
                  <a:lumMod val="75000"/>
                </a:schemeClr>
              </a:solidFill>
            </a:endParaRPr>
          </a:p>
          <a:p>
            <a:endParaRPr lang="en-GB" sz="800" b="1" dirty="0">
              <a:solidFill>
                <a:schemeClr val="accent1">
                  <a:lumMod val="75000"/>
                </a:schemeClr>
              </a:solidFill>
            </a:endParaRPr>
          </a:p>
          <a:p>
            <a:r>
              <a:rPr lang="en-GB" sz="800" b="1" dirty="0" smtClean="0">
                <a:solidFill>
                  <a:schemeClr val="accent1">
                    <a:lumMod val="75000"/>
                  </a:schemeClr>
                </a:solidFill>
              </a:rPr>
              <a:t>                                                                                                           </a:t>
            </a:r>
          </a:p>
          <a:p>
            <a:r>
              <a:rPr lang="en-GB" sz="800" b="1" dirty="0" smtClean="0">
                <a:solidFill>
                  <a:schemeClr val="accent1">
                    <a:lumMod val="75000"/>
                  </a:schemeClr>
                </a:solidFill>
              </a:rPr>
              <a:t>(b)  </a:t>
            </a:r>
            <a:r>
              <a:rPr lang="en-GB" sz="800" dirty="0">
                <a:solidFill>
                  <a:schemeClr val="accent1">
                    <a:lumMod val="75000"/>
                  </a:schemeClr>
                </a:solidFill>
              </a:rPr>
              <a:t>1 visit made by Dr to patient at </a:t>
            </a:r>
            <a:r>
              <a:rPr lang="en-GB" sz="800" dirty="0" smtClean="0">
                <a:solidFill>
                  <a:schemeClr val="accent1">
                    <a:lumMod val="75000"/>
                  </a:schemeClr>
                </a:solidFill>
              </a:rPr>
              <a:t>home</a:t>
            </a:r>
            <a:endParaRPr lang="en-GB" sz="800" b="1" dirty="0" smtClean="0">
              <a:solidFill>
                <a:schemeClr val="accent1">
                  <a:lumMod val="75000"/>
                </a:schemeClr>
              </a:solidFill>
            </a:endParaRPr>
          </a:p>
          <a:p>
            <a:endParaRPr lang="en-GB" sz="800" b="1" dirty="0">
              <a:solidFill>
                <a:schemeClr val="accent1">
                  <a:lumMod val="75000"/>
                </a:schemeClr>
              </a:solidFill>
            </a:endParaRPr>
          </a:p>
          <a:p>
            <a:r>
              <a:rPr lang="en-GB" sz="800" b="1" dirty="0" smtClean="0">
                <a:solidFill>
                  <a:schemeClr val="accent1">
                    <a:lumMod val="75000"/>
                  </a:schemeClr>
                </a:solidFill>
              </a:rPr>
              <a:t> (</a:t>
            </a:r>
            <a:r>
              <a:rPr lang="en-GB" sz="800" b="1" dirty="0">
                <a:solidFill>
                  <a:schemeClr val="accent1">
                    <a:lumMod val="75000"/>
                  </a:schemeClr>
                </a:solidFill>
              </a:rPr>
              <a:t>c) </a:t>
            </a:r>
            <a:r>
              <a:rPr lang="en-GB" sz="800" dirty="0">
                <a:solidFill>
                  <a:schemeClr val="accent1">
                    <a:lumMod val="75000"/>
                  </a:schemeClr>
                </a:solidFill>
              </a:rPr>
              <a:t>Total number of episodes of home support visits for palliative / end-of-life </a:t>
            </a:r>
            <a:r>
              <a:rPr lang="en-GB" sz="800" dirty="0" smtClean="0">
                <a:solidFill>
                  <a:schemeClr val="accent1">
                    <a:lumMod val="75000"/>
                  </a:schemeClr>
                </a:solidFill>
              </a:rPr>
              <a:t>  </a:t>
            </a:r>
          </a:p>
          <a:p>
            <a:r>
              <a:rPr lang="en-GB" sz="800" dirty="0">
                <a:solidFill>
                  <a:schemeClr val="accent1">
                    <a:lumMod val="75000"/>
                  </a:schemeClr>
                </a:solidFill>
              </a:rPr>
              <a:t> </a:t>
            </a:r>
            <a:r>
              <a:rPr lang="en-GB" sz="800" dirty="0" smtClean="0">
                <a:solidFill>
                  <a:schemeClr val="accent1">
                    <a:lumMod val="75000"/>
                  </a:schemeClr>
                </a:solidFill>
              </a:rPr>
              <a:t>       care </a:t>
            </a:r>
            <a:r>
              <a:rPr lang="en-GB" sz="800" dirty="0">
                <a:solidFill>
                  <a:schemeClr val="accent1">
                    <a:lumMod val="75000"/>
                  </a:schemeClr>
                </a:solidFill>
              </a:rPr>
              <a:t>= 9</a:t>
            </a:r>
            <a:endParaRPr lang="en-US" sz="800" dirty="0" smtClean="0">
              <a:solidFill>
                <a:schemeClr val="accent1">
                  <a:lumMod val="75000"/>
                </a:schemeClr>
              </a:solidFill>
            </a:endParaRPr>
          </a:p>
          <a:p>
            <a:r>
              <a:rPr lang="en-US" sz="800" dirty="0" smtClean="0">
                <a:solidFill>
                  <a:schemeClr val="accent1">
                    <a:lumMod val="75000"/>
                  </a:schemeClr>
                </a:solidFill>
              </a:rPr>
              <a:t>                                                                                                                                                         </a:t>
            </a:r>
          </a:p>
          <a:p>
            <a:endParaRPr lang="en-US" sz="800" dirty="0" smtClean="0"/>
          </a:p>
          <a:p>
            <a:endParaRPr lang="en-US" sz="800" dirty="0" smtClean="0"/>
          </a:p>
          <a:p>
            <a:endParaRPr lang="en-US" sz="800" dirty="0" smtClean="0"/>
          </a:p>
          <a:p>
            <a:endParaRPr lang="en-US" sz="900" dirty="0" smtClean="0"/>
          </a:p>
          <a:p>
            <a:endParaRPr lang="en-US" sz="900" dirty="0"/>
          </a:p>
        </p:txBody>
      </p:sp>
      <p:sp>
        <p:nvSpPr>
          <p:cNvPr id="35" name="TextBox 34"/>
          <p:cNvSpPr txBox="1"/>
          <p:nvPr/>
        </p:nvSpPr>
        <p:spPr>
          <a:xfrm>
            <a:off x="6948264" y="116632"/>
            <a:ext cx="2195736" cy="523220"/>
          </a:xfrm>
          <a:prstGeom prst="rect">
            <a:avLst/>
          </a:prstGeom>
          <a:noFill/>
        </p:spPr>
        <p:txBody>
          <a:bodyPr wrap="square" rtlCol="0">
            <a:spAutoFit/>
          </a:bodyPr>
          <a:lstStyle/>
          <a:p>
            <a:pPr algn="ctr"/>
            <a:r>
              <a:rPr lang="en-GB" sz="1400" b="1" dirty="0" smtClean="0">
                <a:solidFill>
                  <a:schemeClr val="bg1"/>
                </a:solidFill>
              </a:rPr>
              <a:t>Released: July 2016</a:t>
            </a:r>
          </a:p>
          <a:p>
            <a:pPr algn="ctr"/>
            <a:r>
              <a:rPr lang="en-GB" sz="1400" i="1" dirty="0" smtClean="0">
                <a:solidFill>
                  <a:schemeClr val="bg1"/>
                </a:solidFill>
              </a:rPr>
              <a:t>Covering: May 2016</a:t>
            </a:r>
            <a:endParaRPr lang="en-GB" sz="1400" i="1" dirty="0">
              <a:solidFill>
                <a:schemeClr val="bg1"/>
              </a:solidFill>
            </a:endParaRPr>
          </a:p>
        </p:txBody>
      </p:sp>
    </p:spTree>
    <p:extLst>
      <p:ext uri="{BB962C8B-B14F-4D97-AF65-F5344CB8AC3E}">
        <p14:creationId xmlns:p14="http://schemas.microsoft.com/office/powerpoint/2010/main" val="18780435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0" name="Straight Connector 59"/>
          <p:cNvCxnSpPr/>
          <p:nvPr/>
        </p:nvCxnSpPr>
        <p:spPr>
          <a:xfrm>
            <a:off x="4860032" y="836712"/>
            <a:ext cx="0" cy="6021288"/>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0" y="1484784"/>
            <a:ext cx="9144000" cy="0"/>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0" y="0"/>
            <a:ext cx="9144000" cy="8367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SHG Performance TRACKER</a:t>
            </a:r>
            <a:endParaRPr lang="en-GB" sz="2400" b="1" dirty="0"/>
          </a:p>
        </p:txBody>
      </p:sp>
      <p:sp>
        <p:nvSpPr>
          <p:cNvPr id="55" name="Rounded Rectangle 54"/>
          <p:cNvSpPr/>
          <p:nvPr/>
        </p:nvSpPr>
        <p:spPr>
          <a:xfrm>
            <a:off x="179512" y="908720"/>
            <a:ext cx="1908720" cy="504056"/>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Thematic Group</a:t>
            </a:r>
            <a:endParaRPr lang="en-GB" dirty="0">
              <a:solidFill>
                <a:schemeClr val="tx1"/>
              </a:solidFill>
            </a:endParaRPr>
          </a:p>
        </p:txBody>
      </p:sp>
      <p:cxnSp>
        <p:nvCxnSpPr>
          <p:cNvPr id="62" name="Straight Connector 61"/>
          <p:cNvCxnSpPr/>
          <p:nvPr/>
        </p:nvCxnSpPr>
        <p:spPr>
          <a:xfrm>
            <a:off x="22677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652120"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275856"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0679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54" name="Rounded Rectangle 53"/>
          <p:cNvSpPr/>
          <p:nvPr/>
        </p:nvSpPr>
        <p:spPr>
          <a:xfrm>
            <a:off x="2339752" y="908720"/>
            <a:ext cx="864096"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Overall Performance Progress</a:t>
            </a:r>
            <a:endParaRPr lang="en-GB" sz="900" dirty="0">
              <a:solidFill>
                <a:schemeClr val="tx1"/>
              </a:solidFill>
            </a:endParaRPr>
          </a:p>
        </p:txBody>
      </p:sp>
      <p:sp>
        <p:nvSpPr>
          <p:cNvPr id="58" name="Rounded Rectangle 57"/>
          <p:cNvSpPr/>
          <p:nvPr/>
        </p:nvSpPr>
        <p:spPr>
          <a:xfrm>
            <a:off x="3347864"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59" name="Rounded Rectangle 58"/>
          <p:cNvSpPr/>
          <p:nvPr/>
        </p:nvSpPr>
        <p:spPr>
          <a:xfrm>
            <a:off x="5796136" y="980728"/>
            <a:ext cx="316835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tx1"/>
                </a:solidFill>
              </a:rPr>
              <a:t>Commentary</a:t>
            </a:r>
            <a:endParaRPr lang="en-GB" sz="1100" dirty="0">
              <a:solidFill>
                <a:schemeClr val="tx1"/>
              </a:solidFill>
            </a:endParaRPr>
          </a:p>
        </p:txBody>
      </p:sp>
      <p:sp>
        <p:nvSpPr>
          <p:cNvPr id="43" name="TextBox 42"/>
          <p:cNvSpPr txBox="1"/>
          <p:nvPr/>
        </p:nvSpPr>
        <p:spPr>
          <a:xfrm>
            <a:off x="59876" y="1885852"/>
            <a:ext cx="2028356" cy="2062103"/>
          </a:xfrm>
          <a:prstGeom prst="rect">
            <a:avLst/>
          </a:prstGeom>
          <a:solidFill>
            <a:schemeClr val="accent1">
              <a:lumMod val="40000"/>
              <a:lumOff val="60000"/>
            </a:schemeClr>
          </a:solidFill>
        </p:spPr>
        <p:txBody>
          <a:bodyPr wrap="square" rtlCol="0">
            <a:spAutoFit/>
          </a:bodyPr>
          <a:lstStyle/>
          <a:p>
            <a:r>
              <a:rPr lang="en-US" sz="800" b="1" u="sng" dirty="0" smtClean="0">
                <a:solidFill>
                  <a:srgbClr val="002060"/>
                </a:solidFill>
              </a:rPr>
              <a:t>KPIs</a:t>
            </a:r>
          </a:p>
          <a:p>
            <a:endParaRPr lang="en-US" sz="800" b="1" dirty="0" smtClean="0">
              <a:solidFill>
                <a:srgbClr val="002060"/>
              </a:solidFill>
            </a:endParaRPr>
          </a:p>
          <a:p>
            <a:r>
              <a:rPr lang="en-US" sz="800" b="1" dirty="0" smtClean="0">
                <a:solidFill>
                  <a:srgbClr val="002060"/>
                </a:solidFill>
              </a:rPr>
              <a:t>Number of stay over tourist visitors to the Island  </a:t>
            </a:r>
            <a:r>
              <a:rPr lang="en-US" sz="800" dirty="0" smtClean="0">
                <a:solidFill>
                  <a:srgbClr val="002060"/>
                </a:solidFill>
              </a:rPr>
              <a:t>Onset of air access  step change. Visitor predictions TBD once access provision is known</a:t>
            </a:r>
          </a:p>
          <a:p>
            <a:endParaRPr lang="en-GB" sz="800" dirty="0" smtClean="0">
              <a:solidFill>
                <a:srgbClr val="002060"/>
              </a:solidFill>
            </a:endParaRPr>
          </a:p>
          <a:p>
            <a:r>
              <a:rPr lang="en-US" sz="800" b="1" dirty="0" smtClean="0">
                <a:solidFill>
                  <a:srgbClr val="002060"/>
                </a:solidFill>
              </a:rPr>
              <a:t>Air Access is Achieved</a:t>
            </a:r>
          </a:p>
          <a:p>
            <a:r>
              <a:rPr lang="en-US" sz="800" dirty="0" smtClean="0">
                <a:solidFill>
                  <a:srgbClr val="002060"/>
                </a:solidFill>
              </a:rPr>
              <a:t>St Helena  is operationally ready and welcomes international commercial flights</a:t>
            </a:r>
          </a:p>
          <a:p>
            <a:endParaRPr lang="en-GB" sz="800" dirty="0" smtClean="0">
              <a:solidFill>
                <a:srgbClr val="002060"/>
              </a:solidFill>
            </a:endParaRPr>
          </a:p>
          <a:p>
            <a:r>
              <a:rPr lang="en-US" sz="800" b="1" dirty="0" smtClean="0">
                <a:solidFill>
                  <a:srgbClr val="002060"/>
                </a:solidFill>
              </a:rPr>
              <a:t>Number of people using Public Transport</a:t>
            </a:r>
          </a:p>
          <a:p>
            <a:r>
              <a:rPr lang="en-US" sz="800" dirty="0" smtClean="0">
                <a:solidFill>
                  <a:srgbClr val="002060"/>
                </a:solidFill>
              </a:rPr>
              <a:t>2016/17 - A further 10% increase </a:t>
            </a:r>
            <a:r>
              <a:rPr lang="en-US" sz="800" dirty="0">
                <a:solidFill>
                  <a:srgbClr val="002060"/>
                </a:solidFill>
              </a:rPr>
              <a:t>(equiv. of 2516.80 tickets)</a:t>
            </a:r>
            <a:endParaRPr lang="en-GB" sz="800" dirty="0">
              <a:solidFill>
                <a:srgbClr val="002060"/>
              </a:solidFill>
            </a:endParaRPr>
          </a:p>
          <a:p>
            <a:r>
              <a:rPr lang="en-US" sz="800" dirty="0" smtClean="0">
                <a:solidFill>
                  <a:srgbClr val="002060"/>
                </a:solidFill>
              </a:rPr>
              <a:t>with services tailored around tourism and improved routes to meet local demand</a:t>
            </a:r>
            <a:endParaRPr lang="en-GB" sz="800" dirty="0" smtClean="0">
              <a:solidFill>
                <a:srgbClr val="002060"/>
              </a:solidFill>
            </a:endParaRPr>
          </a:p>
        </p:txBody>
      </p:sp>
      <p:sp>
        <p:nvSpPr>
          <p:cNvPr id="45" name="Rounded Rectangle 44"/>
          <p:cNvSpPr/>
          <p:nvPr/>
        </p:nvSpPr>
        <p:spPr>
          <a:xfrm>
            <a:off x="4932040"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34" name="Rounded Rectangle 33"/>
          <p:cNvSpPr/>
          <p:nvPr/>
        </p:nvSpPr>
        <p:spPr>
          <a:xfrm>
            <a:off x="85524" y="1553295"/>
            <a:ext cx="2016224" cy="288032"/>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Transport</a:t>
            </a:r>
            <a:endParaRPr lang="en-GB" sz="1400" dirty="0"/>
          </a:p>
        </p:txBody>
      </p:sp>
      <p:sp>
        <p:nvSpPr>
          <p:cNvPr id="26" name="Rounded Rectangle 25"/>
          <p:cNvSpPr/>
          <p:nvPr/>
        </p:nvSpPr>
        <p:spPr>
          <a:xfrm>
            <a:off x="4139952" y="908720"/>
            <a:ext cx="648072"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Leading Indicator</a:t>
            </a:r>
          </a:p>
          <a:p>
            <a:pPr algn="ctr"/>
            <a:r>
              <a:rPr lang="en-GB" sz="900" dirty="0" smtClean="0">
                <a:solidFill>
                  <a:schemeClr val="tx1"/>
                </a:solidFill>
              </a:rPr>
              <a:t>2016/17</a:t>
            </a:r>
            <a:endParaRPr lang="en-GB" sz="900" dirty="0">
              <a:solidFill>
                <a:schemeClr val="tx1"/>
              </a:solidFill>
            </a:endParaRPr>
          </a:p>
        </p:txBody>
      </p:sp>
      <p:sp>
        <p:nvSpPr>
          <p:cNvPr id="49" name="Rectangle 48"/>
          <p:cNvSpPr/>
          <p:nvPr/>
        </p:nvSpPr>
        <p:spPr>
          <a:xfrm>
            <a:off x="5652120" y="1567325"/>
            <a:ext cx="3312368" cy="2431435"/>
          </a:xfrm>
          <a:prstGeom prst="rect">
            <a:avLst/>
          </a:prstGeom>
        </p:spPr>
        <p:txBody>
          <a:bodyPr wrap="square">
            <a:spAutoFit/>
          </a:bodyPr>
          <a:lstStyle/>
          <a:p>
            <a:r>
              <a:rPr lang="en-US" sz="800" b="1" u="sng" dirty="0" smtClean="0">
                <a:solidFill>
                  <a:schemeClr val="accent1">
                    <a:lumMod val="75000"/>
                  </a:schemeClr>
                </a:solidFill>
              </a:rPr>
              <a:t>Stay-over Tourist Visitors:</a:t>
            </a:r>
            <a:endParaRPr lang="en-US" sz="800" b="1" dirty="0" smtClean="0">
              <a:solidFill>
                <a:schemeClr val="accent1">
                  <a:lumMod val="75000"/>
                </a:schemeClr>
              </a:solidFill>
            </a:endParaRPr>
          </a:p>
          <a:p>
            <a:r>
              <a:rPr lang="en-GB" sz="800" b="1" dirty="0">
                <a:solidFill>
                  <a:schemeClr val="accent1">
                    <a:lumMod val="75000"/>
                  </a:schemeClr>
                </a:solidFill>
              </a:rPr>
              <a:t>May: 166 stay over tourist visitors</a:t>
            </a:r>
          </a:p>
          <a:p>
            <a:r>
              <a:rPr lang="en-GB" sz="800" b="1" dirty="0">
                <a:solidFill>
                  <a:schemeClr val="accent1">
                    <a:lumMod val="75000"/>
                  </a:schemeClr>
                </a:solidFill>
              </a:rPr>
              <a:t>YTD: 402, an 18.0% reduction from the previous financial year.</a:t>
            </a:r>
          </a:p>
          <a:p>
            <a:endParaRPr lang="en-GB" sz="800" b="1" dirty="0" smtClean="0">
              <a:solidFill>
                <a:schemeClr val="accent1">
                  <a:lumMod val="75000"/>
                </a:schemeClr>
              </a:solidFill>
            </a:endParaRPr>
          </a:p>
          <a:p>
            <a:r>
              <a:rPr lang="en-GB" sz="800" b="1" u="sng" dirty="0" smtClean="0"/>
              <a:t>Air Access:</a:t>
            </a:r>
            <a:r>
              <a:rPr lang="en-GB" sz="800" b="1" dirty="0" smtClean="0"/>
              <a:t> </a:t>
            </a:r>
            <a:r>
              <a:rPr lang="en-GB" sz="800" b="1" dirty="0"/>
              <a:t> </a:t>
            </a:r>
            <a:r>
              <a:rPr lang="en-GB" sz="800" dirty="0"/>
              <a:t>On 10 May 2016 ASSI issued an Aerodrome Certificate to St Helena Airport - having been satisfied that the Airport infrastructure, aviation security measures and air traffic control service complies with international aviation safety and security standards. This follows a final inspection of the Airport by the ASSI team last month. </a:t>
            </a:r>
          </a:p>
          <a:p>
            <a:r>
              <a:rPr lang="en-GB" sz="800" dirty="0"/>
              <a:t>Basil Read carried out two Airport readiness trials in May to test operations at St Helena Airport.</a:t>
            </a:r>
          </a:p>
          <a:p>
            <a:r>
              <a:rPr lang="en-GB" sz="800" dirty="0"/>
              <a:t>Work is underway to manage issues of turbulence and wind shear experienced by the Air Service Provider - Comair Implementation Flight.  This work is being carried out in parallel to operational readiness at St Helena Airport.</a:t>
            </a:r>
          </a:p>
          <a:p>
            <a:endParaRPr lang="en-GB" sz="800" b="1" u="sng" dirty="0" smtClean="0">
              <a:solidFill>
                <a:schemeClr val="accent1">
                  <a:lumMod val="75000"/>
                </a:schemeClr>
              </a:solidFill>
            </a:endParaRPr>
          </a:p>
          <a:p>
            <a:r>
              <a:rPr lang="en-GB" sz="800" b="1" u="sng" dirty="0" smtClean="0">
                <a:solidFill>
                  <a:schemeClr val="accent1">
                    <a:lumMod val="75000"/>
                  </a:schemeClr>
                </a:solidFill>
              </a:rPr>
              <a:t>Public Transport: </a:t>
            </a:r>
            <a:r>
              <a:rPr lang="en-GB" sz="800" dirty="0" smtClean="0">
                <a:solidFill>
                  <a:schemeClr val="accent1">
                    <a:lumMod val="75000"/>
                  </a:schemeClr>
                </a:solidFill>
              </a:rPr>
              <a:t>Data reported on quarterly</a:t>
            </a:r>
          </a:p>
          <a:p>
            <a:r>
              <a:rPr lang="en-GB" sz="800" dirty="0">
                <a:solidFill>
                  <a:schemeClr val="accent1">
                    <a:lumMod val="75000"/>
                  </a:schemeClr>
                </a:solidFill>
              </a:rPr>
              <a:t>The new contract appears to be running smoothly – no issues have been raised.  </a:t>
            </a:r>
            <a:endParaRPr lang="en-GB" sz="800" dirty="0" smtClean="0">
              <a:solidFill>
                <a:schemeClr val="accent1">
                  <a:lumMod val="75000"/>
                </a:schemeClr>
              </a:solidFill>
            </a:endParaRPr>
          </a:p>
        </p:txBody>
      </p:sp>
      <p:sp>
        <p:nvSpPr>
          <p:cNvPr id="52" name="Up Arrow 51"/>
          <p:cNvSpPr/>
          <p:nvPr/>
        </p:nvSpPr>
        <p:spPr>
          <a:xfrm>
            <a:off x="5148064" y="2564904"/>
            <a:ext cx="144016" cy="144016"/>
          </a:xfrm>
          <a:prstGeom prst="upArrow">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57" name="Oval 2" descr="Wide upward diagonal"/>
          <p:cNvSpPr>
            <a:spLocks noChangeArrowheads="1"/>
          </p:cNvSpPr>
          <p:nvPr/>
        </p:nvSpPr>
        <p:spPr bwMode="auto">
          <a:xfrm>
            <a:off x="2627784" y="2492896"/>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23" name="Up Arrow 22"/>
          <p:cNvSpPr/>
          <p:nvPr/>
        </p:nvSpPr>
        <p:spPr>
          <a:xfrm>
            <a:off x="3635896" y="2564904"/>
            <a:ext cx="144016" cy="144016"/>
          </a:xfrm>
          <a:prstGeom prst="upArrow">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4" name="Oval 2" descr="Wide upward diagonal"/>
          <p:cNvSpPr>
            <a:spLocks noChangeArrowheads="1"/>
          </p:cNvSpPr>
          <p:nvPr/>
        </p:nvSpPr>
        <p:spPr bwMode="auto">
          <a:xfrm>
            <a:off x="4316552" y="2471354"/>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endParaRPr lang="en-US" sz="1000" b="1" dirty="0"/>
          </a:p>
        </p:txBody>
      </p:sp>
      <p:sp>
        <p:nvSpPr>
          <p:cNvPr id="2" name="Rectangle 1"/>
          <p:cNvSpPr/>
          <p:nvPr/>
        </p:nvSpPr>
        <p:spPr>
          <a:xfrm>
            <a:off x="4355976" y="2492896"/>
            <a:ext cx="266420" cy="253916"/>
          </a:xfrm>
          <a:prstGeom prst="rect">
            <a:avLst/>
          </a:prstGeom>
        </p:spPr>
        <p:txBody>
          <a:bodyPr wrap="none">
            <a:spAutoFit/>
          </a:bodyPr>
          <a:lstStyle/>
          <a:p>
            <a:pPr algn="ctr"/>
            <a:r>
              <a:rPr lang="en-GB" sz="1050" b="1" dirty="0"/>
              <a:t>A</a:t>
            </a:r>
            <a:endParaRPr lang="en-US" sz="1050" b="1" dirty="0"/>
          </a:p>
        </p:txBody>
      </p:sp>
      <p:sp>
        <p:nvSpPr>
          <p:cNvPr id="28" name="Rounded Rectangle 27"/>
          <p:cNvSpPr/>
          <p:nvPr/>
        </p:nvSpPr>
        <p:spPr>
          <a:xfrm>
            <a:off x="71500" y="4305898"/>
            <a:ext cx="2016224" cy="288032"/>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Environment</a:t>
            </a:r>
            <a:endParaRPr lang="en-GB" sz="1400" dirty="0"/>
          </a:p>
        </p:txBody>
      </p:sp>
      <p:sp>
        <p:nvSpPr>
          <p:cNvPr id="29" name="TextBox 28"/>
          <p:cNvSpPr txBox="1"/>
          <p:nvPr/>
        </p:nvSpPr>
        <p:spPr>
          <a:xfrm>
            <a:off x="71499" y="4678739"/>
            <a:ext cx="2052229" cy="1938992"/>
          </a:xfrm>
          <a:prstGeom prst="rect">
            <a:avLst/>
          </a:prstGeom>
          <a:solidFill>
            <a:schemeClr val="accent1">
              <a:lumMod val="40000"/>
              <a:lumOff val="60000"/>
            </a:schemeClr>
          </a:solidFill>
        </p:spPr>
        <p:txBody>
          <a:bodyPr wrap="square" rtlCol="0">
            <a:spAutoFit/>
          </a:bodyPr>
          <a:lstStyle/>
          <a:p>
            <a:r>
              <a:rPr lang="en-US" sz="800" b="1" dirty="0" smtClean="0">
                <a:solidFill>
                  <a:srgbClr val="002060"/>
                </a:solidFill>
              </a:rPr>
              <a:t>Plants and Wildlife :  </a:t>
            </a:r>
            <a:r>
              <a:rPr lang="en-US" sz="800" dirty="0" smtClean="0">
                <a:solidFill>
                  <a:srgbClr val="002060"/>
                </a:solidFill>
              </a:rPr>
              <a:t>Population of key Marine and Terrestrial endemic species – Little or no change</a:t>
            </a:r>
          </a:p>
          <a:p>
            <a:endParaRPr lang="en-GB" sz="800" dirty="0" smtClean="0">
              <a:solidFill>
                <a:srgbClr val="002060"/>
              </a:solidFill>
            </a:endParaRPr>
          </a:p>
          <a:p>
            <a:r>
              <a:rPr lang="en-US" sz="800" b="1" dirty="0" smtClean="0">
                <a:solidFill>
                  <a:srgbClr val="002060"/>
                </a:solidFill>
              </a:rPr>
              <a:t>Air Quality :  </a:t>
            </a:r>
            <a:r>
              <a:rPr lang="en-US" sz="800" dirty="0">
                <a:solidFill>
                  <a:srgbClr val="002060"/>
                </a:solidFill>
              </a:rPr>
              <a:t>Maintaining good air quality –</a:t>
            </a:r>
          </a:p>
          <a:p>
            <a:r>
              <a:rPr lang="en-US" sz="800" dirty="0">
                <a:solidFill>
                  <a:srgbClr val="002060"/>
                </a:solidFill>
              </a:rPr>
              <a:t> </a:t>
            </a:r>
            <a:r>
              <a:rPr lang="en-US" sz="800" dirty="0"/>
              <a:t>Nitrogen dioxide 0.02 ppm     </a:t>
            </a:r>
          </a:p>
          <a:p>
            <a:r>
              <a:rPr lang="en-US" sz="800" dirty="0"/>
              <a:t> </a:t>
            </a:r>
            <a:r>
              <a:rPr lang="en-US" sz="800" dirty="0" err="1"/>
              <a:t>Sulphur</a:t>
            </a:r>
            <a:r>
              <a:rPr lang="en-US" sz="800" dirty="0"/>
              <a:t> dioxide 0.41 ppm.  </a:t>
            </a:r>
          </a:p>
          <a:p>
            <a:r>
              <a:rPr lang="en-US" sz="800" dirty="0">
                <a:solidFill>
                  <a:srgbClr val="002060"/>
                </a:solidFill>
              </a:rPr>
              <a:t>Little or no change</a:t>
            </a:r>
            <a:endParaRPr lang="en-GB" sz="800" dirty="0">
              <a:solidFill>
                <a:srgbClr val="002060"/>
              </a:solidFill>
            </a:endParaRPr>
          </a:p>
          <a:p>
            <a:endParaRPr lang="en-US" sz="800" dirty="0" smtClean="0">
              <a:solidFill>
                <a:srgbClr val="002060"/>
              </a:solidFill>
            </a:endParaRPr>
          </a:p>
          <a:p>
            <a:r>
              <a:rPr lang="en-US" sz="800" b="1" dirty="0" smtClean="0">
                <a:solidFill>
                  <a:srgbClr val="002060"/>
                </a:solidFill>
              </a:rPr>
              <a:t>Waste Management: </a:t>
            </a:r>
            <a:r>
              <a:rPr lang="en-US" sz="800" dirty="0" smtClean="0">
                <a:solidFill>
                  <a:srgbClr val="002060"/>
                </a:solidFill>
              </a:rPr>
              <a:t>5% </a:t>
            </a:r>
            <a:r>
              <a:rPr lang="en-GB" sz="800" dirty="0" smtClean="0">
                <a:solidFill>
                  <a:srgbClr val="002060"/>
                </a:solidFill>
              </a:rPr>
              <a:t>reduction </a:t>
            </a:r>
            <a:r>
              <a:rPr lang="en-GB" sz="800" dirty="0">
                <a:solidFill>
                  <a:srgbClr val="002060"/>
                </a:solidFill>
              </a:rPr>
              <a:t>in waste sent to landfill</a:t>
            </a:r>
            <a:endParaRPr lang="en-US" sz="800" dirty="0" smtClean="0">
              <a:solidFill>
                <a:srgbClr val="002060"/>
              </a:solidFill>
            </a:endParaRPr>
          </a:p>
          <a:p>
            <a:endParaRPr lang="en-US" sz="800" dirty="0" smtClean="0">
              <a:solidFill>
                <a:srgbClr val="002060"/>
              </a:solidFill>
            </a:endParaRPr>
          </a:p>
          <a:p>
            <a:r>
              <a:rPr lang="en-US" sz="800" b="1" dirty="0" smtClean="0">
                <a:solidFill>
                  <a:srgbClr val="002060"/>
                </a:solidFill>
              </a:rPr>
              <a:t>Energy Use: </a:t>
            </a:r>
            <a:r>
              <a:rPr lang="en-US" sz="800" dirty="0" smtClean="0">
                <a:solidFill>
                  <a:srgbClr val="002060"/>
                </a:solidFill>
              </a:rPr>
              <a:t>5% </a:t>
            </a:r>
            <a:r>
              <a:rPr lang="en-GB" sz="800" dirty="0" smtClean="0">
                <a:solidFill>
                  <a:srgbClr val="002060"/>
                </a:solidFill>
              </a:rPr>
              <a:t>More </a:t>
            </a:r>
            <a:r>
              <a:rPr lang="en-GB" sz="800" dirty="0">
                <a:solidFill>
                  <a:srgbClr val="002060"/>
                </a:solidFill>
              </a:rPr>
              <a:t>efficient use of energy per head of population</a:t>
            </a:r>
            <a:endParaRPr lang="en-US" sz="800" dirty="0" smtClean="0">
              <a:solidFill>
                <a:srgbClr val="002060"/>
              </a:solidFill>
            </a:endParaRPr>
          </a:p>
          <a:p>
            <a:endParaRPr lang="en-US" sz="800" dirty="0" smtClean="0">
              <a:solidFill>
                <a:srgbClr val="002060"/>
              </a:solidFill>
            </a:endParaRPr>
          </a:p>
        </p:txBody>
      </p:sp>
      <p:sp>
        <p:nvSpPr>
          <p:cNvPr id="30" name="TextBox 29"/>
          <p:cNvSpPr txBox="1"/>
          <p:nvPr/>
        </p:nvSpPr>
        <p:spPr>
          <a:xfrm>
            <a:off x="5691992" y="4127877"/>
            <a:ext cx="3436836" cy="2431435"/>
          </a:xfrm>
          <a:prstGeom prst="rect">
            <a:avLst/>
          </a:prstGeom>
          <a:noFill/>
        </p:spPr>
        <p:txBody>
          <a:bodyPr wrap="square" rtlCol="0">
            <a:spAutoFit/>
          </a:bodyPr>
          <a:lstStyle/>
          <a:p>
            <a:r>
              <a:rPr lang="en-US" sz="800" b="1" u="sng" dirty="0" smtClean="0"/>
              <a:t>Plants and Wildlife</a:t>
            </a:r>
            <a:r>
              <a:rPr lang="en-US" sz="800" b="1" dirty="0" smtClean="0"/>
              <a:t> </a:t>
            </a:r>
            <a:r>
              <a:rPr lang="en-US" sz="800" dirty="0" smtClean="0"/>
              <a:t>–  </a:t>
            </a:r>
            <a:r>
              <a:rPr lang="en-GB" sz="800" dirty="0"/>
              <a:t>Byron's and Wells areas of Peaks National Park cleaned of invasive species </a:t>
            </a:r>
            <a:r>
              <a:rPr lang="en-GB" sz="800" dirty="0" smtClean="0"/>
              <a:t>(whitewood, </a:t>
            </a:r>
            <a:r>
              <a:rPr lang="en-GB" sz="800" dirty="0"/>
              <a:t>quinine and pheasant-tail fern), replanted with native </a:t>
            </a:r>
            <a:r>
              <a:rPr lang="en-GB" sz="800" dirty="0" smtClean="0"/>
              <a:t>species. </a:t>
            </a:r>
            <a:r>
              <a:rPr lang="en-GB" sz="800" dirty="0"/>
              <a:t>Peaks walking trails routine maintenance. Nursery propagation increased.</a:t>
            </a:r>
            <a:endParaRPr lang="en-US" sz="800" dirty="0" smtClean="0"/>
          </a:p>
          <a:p>
            <a:endParaRPr lang="en-US" sz="800" dirty="0" smtClean="0"/>
          </a:p>
          <a:p>
            <a:r>
              <a:rPr lang="en-US" sz="800" b="1" u="sng" dirty="0" smtClean="0">
                <a:solidFill>
                  <a:schemeClr val="accent1">
                    <a:lumMod val="75000"/>
                  </a:schemeClr>
                </a:solidFill>
              </a:rPr>
              <a:t>Environmental Monitoring </a:t>
            </a:r>
            <a:r>
              <a:rPr lang="en-US" sz="800" b="1" dirty="0" smtClean="0">
                <a:solidFill>
                  <a:schemeClr val="accent1">
                    <a:lumMod val="75000"/>
                  </a:schemeClr>
                </a:solidFill>
              </a:rPr>
              <a:t> (</a:t>
            </a:r>
            <a:r>
              <a:rPr lang="en-US" sz="800" dirty="0">
                <a:solidFill>
                  <a:schemeClr val="accent1">
                    <a:lumMod val="75000"/>
                  </a:schemeClr>
                </a:solidFill>
              </a:rPr>
              <a:t>S</a:t>
            </a:r>
            <a:r>
              <a:rPr lang="en-US" sz="800" dirty="0" smtClean="0">
                <a:solidFill>
                  <a:schemeClr val="accent1">
                    <a:lumMod val="75000"/>
                  </a:schemeClr>
                </a:solidFill>
              </a:rPr>
              <a:t>oils, Air </a:t>
            </a:r>
            <a:r>
              <a:rPr lang="en-US" sz="800" dirty="0">
                <a:solidFill>
                  <a:schemeClr val="accent1">
                    <a:lumMod val="75000"/>
                  </a:schemeClr>
                </a:solidFill>
              </a:rPr>
              <a:t>Q</a:t>
            </a:r>
            <a:r>
              <a:rPr lang="en-US" sz="800" dirty="0" smtClean="0">
                <a:solidFill>
                  <a:schemeClr val="accent1">
                    <a:lumMod val="75000"/>
                  </a:schemeClr>
                </a:solidFill>
              </a:rPr>
              <a:t>uality, Noise, Water </a:t>
            </a:r>
            <a:r>
              <a:rPr lang="en-US" sz="800" dirty="0">
                <a:solidFill>
                  <a:schemeClr val="accent1">
                    <a:lumMod val="75000"/>
                  </a:schemeClr>
                </a:solidFill>
              </a:rPr>
              <a:t>Q</a:t>
            </a:r>
            <a:r>
              <a:rPr lang="en-US" sz="800" dirty="0" smtClean="0">
                <a:solidFill>
                  <a:schemeClr val="accent1">
                    <a:lumMod val="75000"/>
                  </a:schemeClr>
                </a:solidFill>
              </a:rPr>
              <a:t>uality, Water levels and flows) –  </a:t>
            </a:r>
            <a:r>
              <a:rPr lang="en-GB" sz="800" dirty="0">
                <a:solidFill>
                  <a:schemeClr val="accent1">
                    <a:lumMod val="75000"/>
                  </a:schemeClr>
                </a:solidFill>
              </a:rPr>
              <a:t>Due to lack of benchmark data for various reasons we were unable to report on Water quality, therefore this KPI has now being changed to report on Air quality for 2016/17.</a:t>
            </a:r>
            <a:endParaRPr lang="en-US" sz="800" dirty="0" smtClean="0">
              <a:solidFill>
                <a:schemeClr val="accent1">
                  <a:lumMod val="75000"/>
                </a:schemeClr>
              </a:solidFill>
            </a:endParaRPr>
          </a:p>
          <a:p>
            <a:endParaRPr lang="en-US" sz="800" dirty="0" smtClean="0">
              <a:solidFill>
                <a:srgbClr val="0070C0"/>
              </a:solidFill>
            </a:endParaRPr>
          </a:p>
          <a:p>
            <a:r>
              <a:rPr lang="en-US" sz="800" b="1" u="sng" dirty="0" smtClean="0"/>
              <a:t>Waste Management </a:t>
            </a:r>
            <a:r>
              <a:rPr lang="en-US" sz="800" dirty="0" smtClean="0"/>
              <a:t>– </a:t>
            </a:r>
            <a:r>
              <a:rPr lang="en-GB" sz="800" dirty="0"/>
              <a:t>Quarterly waste wheels continuing to provide data. Glass waste reduced through separate collection and disposal for recycling. All other key waste streams require establishment of commercial recycling to achieve KPI. Bio-remediation pad for construction at HPLS considered to remediate any contaminated soils (awaiting confirmation of funding availability). HPLS Landscaping Plan accepted by Planning Authority.</a:t>
            </a:r>
            <a:endParaRPr lang="en-US" sz="800" dirty="0"/>
          </a:p>
          <a:p>
            <a:endParaRPr lang="en-US" sz="800" dirty="0" smtClean="0">
              <a:solidFill>
                <a:schemeClr val="accent1">
                  <a:lumMod val="75000"/>
                </a:schemeClr>
              </a:solidFill>
            </a:endParaRPr>
          </a:p>
          <a:p>
            <a:r>
              <a:rPr lang="en-US" sz="800" b="1" u="sng" dirty="0" smtClean="0">
                <a:solidFill>
                  <a:schemeClr val="accent1">
                    <a:lumMod val="75000"/>
                  </a:schemeClr>
                </a:solidFill>
              </a:rPr>
              <a:t>Energy Use </a:t>
            </a:r>
            <a:r>
              <a:rPr lang="en-US" sz="800" dirty="0" smtClean="0">
                <a:solidFill>
                  <a:schemeClr val="accent1">
                    <a:lumMod val="75000"/>
                  </a:schemeClr>
                </a:solidFill>
              </a:rPr>
              <a:t> - </a:t>
            </a:r>
            <a:r>
              <a:rPr lang="en-GB" sz="800" dirty="0">
                <a:solidFill>
                  <a:schemeClr val="accent1">
                    <a:lumMod val="75000"/>
                  </a:schemeClr>
                </a:solidFill>
              </a:rPr>
              <a:t> no significant work to date.</a:t>
            </a:r>
            <a:endParaRPr lang="en-US" sz="800" dirty="0" smtClean="0">
              <a:solidFill>
                <a:schemeClr val="accent1">
                  <a:lumMod val="75000"/>
                </a:schemeClr>
              </a:solidFill>
            </a:endParaRPr>
          </a:p>
          <a:p>
            <a:endParaRPr lang="en-US" sz="800" b="1" u="sng" dirty="0" smtClean="0"/>
          </a:p>
        </p:txBody>
      </p:sp>
      <p:sp>
        <p:nvSpPr>
          <p:cNvPr id="31" name="Oval 2" descr="Wide upward diagonal"/>
          <p:cNvSpPr>
            <a:spLocks noChangeArrowheads="1"/>
          </p:cNvSpPr>
          <p:nvPr/>
        </p:nvSpPr>
        <p:spPr bwMode="auto">
          <a:xfrm>
            <a:off x="2604626" y="5445224"/>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32" name="Oval 2" descr="Wide upward diagonal"/>
          <p:cNvSpPr>
            <a:spLocks noChangeArrowheads="1"/>
          </p:cNvSpPr>
          <p:nvPr/>
        </p:nvSpPr>
        <p:spPr bwMode="auto">
          <a:xfrm>
            <a:off x="4283968" y="5445224"/>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35" name="Left-Right Arrow 34"/>
          <p:cNvSpPr/>
          <p:nvPr/>
        </p:nvSpPr>
        <p:spPr>
          <a:xfrm>
            <a:off x="5220072" y="5513040"/>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36" name="Left-Right Arrow 35"/>
          <p:cNvSpPr/>
          <p:nvPr/>
        </p:nvSpPr>
        <p:spPr>
          <a:xfrm>
            <a:off x="3563888" y="5513040"/>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cxnSp>
        <p:nvCxnSpPr>
          <p:cNvPr id="38" name="Straight Connector 37"/>
          <p:cNvCxnSpPr/>
          <p:nvPr/>
        </p:nvCxnSpPr>
        <p:spPr>
          <a:xfrm flipH="1">
            <a:off x="21340" y="4077072"/>
            <a:ext cx="9107488" cy="0"/>
          </a:xfrm>
          <a:prstGeom prst="line">
            <a:avLst/>
          </a:prstGeom>
          <a:ln w="12700">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6948264" y="116632"/>
            <a:ext cx="2195736" cy="523220"/>
          </a:xfrm>
          <a:prstGeom prst="rect">
            <a:avLst/>
          </a:prstGeom>
          <a:noFill/>
        </p:spPr>
        <p:txBody>
          <a:bodyPr wrap="square" rtlCol="0">
            <a:spAutoFit/>
          </a:bodyPr>
          <a:lstStyle/>
          <a:p>
            <a:pPr algn="ctr"/>
            <a:r>
              <a:rPr lang="en-GB" sz="1400" b="1" dirty="0" smtClean="0">
                <a:solidFill>
                  <a:schemeClr val="bg1"/>
                </a:solidFill>
              </a:rPr>
              <a:t>Released: July 2016</a:t>
            </a:r>
          </a:p>
          <a:p>
            <a:pPr algn="ctr"/>
            <a:r>
              <a:rPr lang="en-GB" sz="1400" i="1" dirty="0" smtClean="0">
                <a:solidFill>
                  <a:schemeClr val="bg1"/>
                </a:solidFill>
              </a:rPr>
              <a:t>Covering: May 2016</a:t>
            </a:r>
            <a:endParaRPr lang="en-GB" sz="1400" i="1" dirty="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0" name="Straight Connector 59"/>
          <p:cNvCxnSpPr/>
          <p:nvPr/>
        </p:nvCxnSpPr>
        <p:spPr>
          <a:xfrm>
            <a:off x="4860032" y="836712"/>
            <a:ext cx="0" cy="6021288"/>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0" y="1484784"/>
            <a:ext cx="9144000" cy="0"/>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0" y="0"/>
            <a:ext cx="9144000" cy="8367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SHG Performance TRACKER</a:t>
            </a:r>
            <a:endParaRPr lang="en-GB" sz="2400" b="1" dirty="0"/>
          </a:p>
        </p:txBody>
      </p:sp>
      <p:sp>
        <p:nvSpPr>
          <p:cNvPr id="55" name="Rounded Rectangle 54"/>
          <p:cNvSpPr/>
          <p:nvPr/>
        </p:nvSpPr>
        <p:spPr>
          <a:xfrm>
            <a:off x="179512" y="908720"/>
            <a:ext cx="1908720" cy="504056"/>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Thematic Group</a:t>
            </a:r>
            <a:endParaRPr lang="en-GB" dirty="0">
              <a:solidFill>
                <a:schemeClr val="tx1"/>
              </a:solidFill>
            </a:endParaRPr>
          </a:p>
        </p:txBody>
      </p:sp>
      <p:cxnSp>
        <p:nvCxnSpPr>
          <p:cNvPr id="62" name="Straight Connector 61"/>
          <p:cNvCxnSpPr/>
          <p:nvPr/>
        </p:nvCxnSpPr>
        <p:spPr>
          <a:xfrm>
            <a:off x="22677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652120"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275856"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0679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54" name="Rounded Rectangle 53"/>
          <p:cNvSpPr/>
          <p:nvPr/>
        </p:nvSpPr>
        <p:spPr>
          <a:xfrm>
            <a:off x="2339752" y="908720"/>
            <a:ext cx="864096"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Overall Performance Progress</a:t>
            </a:r>
            <a:endParaRPr lang="en-GB" sz="900" dirty="0">
              <a:solidFill>
                <a:schemeClr val="tx1"/>
              </a:solidFill>
            </a:endParaRPr>
          </a:p>
        </p:txBody>
      </p:sp>
      <p:sp>
        <p:nvSpPr>
          <p:cNvPr id="58" name="Rounded Rectangle 57"/>
          <p:cNvSpPr/>
          <p:nvPr/>
        </p:nvSpPr>
        <p:spPr>
          <a:xfrm>
            <a:off x="3347864"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59" name="Rounded Rectangle 58"/>
          <p:cNvSpPr/>
          <p:nvPr/>
        </p:nvSpPr>
        <p:spPr>
          <a:xfrm>
            <a:off x="5796136" y="970742"/>
            <a:ext cx="316835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tx1"/>
                </a:solidFill>
              </a:rPr>
              <a:t>Commentary</a:t>
            </a:r>
            <a:endParaRPr lang="en-GB" sz="1100" dirty="0">
              <a:solidFill>
                <a:schemeClr val="tx1"/>
              </a:solidFill>
            </a:endParaRPr>
          </a:p>
        </p:txBody>
      </p:sp>
      <p:sp>
        <p:nvSpPr>
          <p:cNvPr id="32" name="TextBox 31"/>
          <p:cNvSpPr txBox="1"/>
          <p:nvPr/>
        </p:nvSpPr>
        <p:spPr>
          <a:xfrm>
            <a:off x="5652120" y="4725144"/>
            <a:ext cx="3491880" cy="338554"/>
          </a:xfrm>
          <a:prstGeom prst="rect">
            <a:avLst/>
          </a:prstGeom>
          <a:noFill/>
        </p:spPr>
        <p:txBody>
          <a:bodyPr wrap="square" rtlCol="0">
            <a:spAutoFit/>
          </a:bodyPr>
          <a:lstStyle/>
          <a:p>
            <a:r>
              <a:rPr lang="en-US" sz="800" dirty="0" smtClean="0"/>
              <a:t/>
            </a:r>
            <a:br>
              <a:rPr lang="en-US" sz="800" dirty="0" smtClean="0"/>
            </a:br>
            <a:endParaRPr lang="en-US" sz="800" dirty="0"/>
          </a:p>
        </p:txBody>
      </p:sp>
      <p:sp>
        <p:nvSpPr>
          <p:cNvPr id="45" name="Rounded Rectangle 44"/>
          <p:cNvSpPr/>
          <p:nvPr/>
        </p:nvSpPr>
        <p:spPr>
          <a:xfrm>
            <a:off x="4932040"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27" name="Rounded Rectangle 26"/>
          <p:cNvSpPr/>
          <p:nvPr/>
        </p:nvSpPr>
        <p:spPr>
          <a:xfrm>
            <a:off x="4139952" y="908720"/>
            <a:ext cx="648072"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Leading Indicator</a:t>
            </a:r>
          </a:p>
          <a:p>
            <a:pPr algn="ctr"/>
            <a:r>
              <a:rPr lang="en-GB" sz="900" dirty="0" smtClean="0">
                <a:solidFill>
                  <a:schemeClr val="tx1"/>
                </a:solidFill>
              </a:rPr>
              <a:t>2016/17</a:t>
            </a:r>
            <a:endParaRPr lang="en-GB" sz="900" dirty="0">
              <a:solidFill>
                <a:schemeClr val="tx1"/>
              </a:solidFill>
            </a:endParaRPr>
          </a:p>
        </p:txBody>
      </p:sp>
      <p:sp>
        <p:nvSpPr>
          <p:cNvPr id="35" name="TextBox 34"/>
          <p:cNvSpPr txBox="1"/>
          <p:nvPr/>
        </p:nvSpPr>
        <p:spPr>
          <a:xfrm>
            <a:off x="5703245" y="1525786"/>
            <a:ext cx="3333251" cy="2677656"/>
          </a:xfrm>
          <a:prstGeom prst="rect">
            <a:avLst/>
          </a:prstGeom>
          <a:noFill/>
        </p:spPr>
        <p:txBody>
          <a:bodyPr wrap="square" rtlCol="0">
            <a:spAutoFit/>
          </a:bodyPr>
          <a:lstStyle/>
          <a:p>
            <a:r>
              <a:rPr lang="en-US" sz="800" b="1" u="sng" dirty="0" smtClean="0">
                <a:solidFill>
                  <a:schemeClr val="accent1">
                    <a:lumMod val="75000"/>
                  </a:schemeClr>
                </a:solidFill>
              </a:rPr>
              <a:t>Report It - Sort It</a:t>
            </a:r>
            <a:r>
              <a:rPr lang="en-US" sz="800" b="1" dirty="0" smtClean="0">
                <a:solidFill>
                  <a:schemeClr val="accent1">
                    <a:lumMod val="75000"/>
                  </a:schemeClr>
                </a:solidFill>
              </a:rPr>
              <a:t>:    </a:t>
            </a:r>
            <a:r>
              <a:rPr lang="en-US" sz="800" b="1" dirty="0">
                <a:solidFill>
                  <a:schemeClr val="accent1">
                    <a:lumMod val="75000"/>
                  </a:schemeClr>
                </a:solidFill>
              </a:rPr>
              <a:t>May - 100% of people acknowledged within 1 working day.</a:t>
            </a:r>
          </a:p>
          <a:p>
            <a:r>
              <a:rPr lang="en-US" sz="800" b="1" dirty="0">
                <a:solidFill>
                  <a:schemeClr val="accent1">
                    <a:lumMod val="75000"/>
                  </a:schemeClr>
                </a:solidFill>
              </a:rPr>
              <a:t>May - 100% of jobs completed within 20 working days.</a:t>
            </a:r>
          </a:p>
          <a:p>
            <a:r>
              <a:rPr lang="en-GB" sz="800" dirty="0">
                <a:solidFill>
                  <a:schemeClr val="accent1">
                    <a:lumMod val="75000"/>
                  </a:schemeClr>
                </a:solidFill>
              </a:rPr>
              <a:t>15 reports received and 14 were completed.</a:t>
            </a:r>
          </a:p>
          <a:p>
            <a:r>
              <a:rPr lang="en-GB" sz="800" dirty="0">
                <a:solidFill>
                  <a:schemeClr val="accent1">
                    <a:lumMod val="75000"/>
                  </a:schemeClr>
                </a:solidFill>
              </a:rPr>
              <a:t>One report remains outstanding  which concerns the Mule Yard.  Pot holes has been filled, but costs are being looked at to carry out other resurfacing.  Confirmation is still awaited </a:t>
            </a:r>
            <a:r>
              <a:rPr lang="en-GB" sz="800" dirty="0" smtClean="0">
                <a:solidFill>
                  <a:schemeClr val="accent1">
                    <a:lumMod val="75000"/>
                  </a:schemeClr>
                </a:solidFill>
              </a:rPr>
              <a:t>from ENRD.  </a:t>
            </a:r>
            <a:r>
              <a:rPr lang="en-GB" sz="800" dirty="0">
                <a:solidFill>
                  <a:schemeClr val="accent1">
                    <a:lumMod val="75000"/>
                  </a:schemeClr>
                </a:solidFill>
              </a:rPr>
              <a:t>The reporter has been informed that the matter is still being dealt with.</a:t>
            </a:r>
          </a:p>
          <a:p>
            <a:endParaRPr lang="en-US" sz="800" dirty="0" smtClean="0">
              <a:solidFill>
                <a:srgbClr val="0070C0"/>
              </a:solidFill>
            </a:endParaRPr>
          </a:p>
          <a:p>
            <a:r>
              <a:rPr lang="en-GB" sz="800" b="1" u="sng" dirty="0" smtClean="0"/>
              <a:t>Governance:</a:t>
            </a:r>
            <a:r>
              <a:rPr lang="en-US" sz="800" dirty="0" smtClean="0"/>
              <a:t>.  </a:t>
            </a:r>
            <a:r>
              <a:rPr lang="en-US" sz="800" i="1" dirty="0" smtClean="0"/>
              <a:t>Remains unchanged for May</a:t>
            </a:r>
          </a:p>
          <a:p>
            <a:r>
              <a:rPr lang="en-US" sz="800" b="1" dirty="0" smtClean="0"/>
              <a:t>90% of significant governance  issues have being addressed. </a:t>
            </a:r>
          </a:p>
          <a:p>
            <a:r>
              <a:rPr lang="en-US" sz="800" dirty="0" smtClean="0"/>
              <a:t>Council Committee terms of reference are still to be </a:t>
            </a:r>
            <a:r>
              <a:rPr lang="en-US" sz="800" dirty="0" err="1" smtClean="0"/>
              <a:t>finalised</a:t>
            </a:r>
            <a:r>
              <a:rPr lang="en-US" sz="800" dirty="0" smtClean="0"/>
              <a:t> and the need for further discussion between the Chairpersons and the Acting Attorney has been flagged.  It is hoped that this can be concluded within the next three months, noting that the AG’s chambers is currently not up to full strength.</a:t>
            </a:r>
          </a:p>
          <a:p>
            <a:endParaRPr lang="en-GB" sz="800" dirty="0" smtClean="0"/>
          </a:p>
          <a:p>
            <a:r>
              <a:rPr lang="en-US" sz="800" b="1" u="sng" dirty="0" smtClean="0">
                <a:solidFill>
                  <a:schemeClr val="accent1">
                    <a:lumMod val="75000"/>
                  </a:schemeClr>
                </a:solidFill>
              </a:rPr>
              <a:t>Open Government</a:t>
            </a:r>
            <a:r>
              <a:rPr lang="en-US" sz="800" b="1" dirty="0" smtClean="0">
                <a:solidFill>
                  <a:schemeClr val="accent1">
                    <a:lumMod val="75000"/>
                  </a:schemeClr>
                </a:solidFill>
              </a:rPr>
              <a:t>:</a:t>
            </a:r>
            <a:r>
              <a:rPr lang="en-US" sz="800" dirty="0">
                <a:solidFill>
                  <a:schemeClr val="accent1">
                    <a:lumMod val="75000"/>
                  </a:schemeClr>
                </a:solidFill>
              </a:rPr>
              <a:t> </a:t>
            </a:r>
            <a:r>
              <a:rPr lang="en-US" sz="800" dirty="0" smtClean="0">
                <a:solidFill>
                  <a:schemeClr val="accent1">
                    <a:lumMod val="75000"/>
                  </a:schemeClr>
                </a:solidFill>
              </a:rPr>
              <a:t> </a:t>
            </a:r>
            <a:r>
              <a:rPr lang="en-US" sz="800" b="1" dirty="0">
                <a:solidFill>
                  <a:schemeClr val="accent1">
                    <a:lumMod val="75000"/>
                  </a:schemeClr>
                </a:solidFill>
              </a:rPr>
              <a:t>May  -</a:t>
            </a:r>
            <a:r>
              <a:rPr lang="en-US" sz="800" dirty="0">
                <a:solidFill>
                  <a:schemeClr val="accent1">
                    <a:lumMod val="75000"/>
                  </a:schemeClr>
                </a:solidFill>
              </a:rPr>
              <a:t> </a:t>
            </a:r>
            <a:r>
              <a:rPr lang="en-US" sz="800" b="1" dirty="0">
                <a:solidFill>
                  <a:schemeClr val="accent1">
                    <a:lumMod val="75000"/>
                  </a:schemeClr>
                </a:solidFill>
              </a:rPr>
              <a:t>93% of requests </a:t>
            </a:r>
            <a:r>
              <a:rPr lang="en-US" sz="800" dirty="0">
                <a:solidFill>
                  <a:schemeClr val="accent1">
                    <a:lumMod val="75000"/>
                  </a:schemeClr>
                </a:solidFill>
              </a:rPr>
              <a:t>answered within specified time.</a:t>
            </a:r>
          </a:p>
          <a:p>
            <a:r>
              <a:rPr lang="en-GB" sz="800" dirty="0" smtClean="0">
                <a:solidFill>
                  <a:schemeClr val="accent1">
                    <a:lumMod val="75000"/>
                  </a:schemeClr>
                </a:solidFill>
              </a:rPr>
              <a:t>One </a:t>
            </a:r>
            <a:r>
              <a:rPr lang="en-GB" sz="800" dirty="0">
                <a:solidFill>
                  <a:schemeClr val="accent1">
                    <a:lumMod val="75000"/>
                  </a:schemeClr>
                </a:solidFill>
              </a:rPr>
              <a:t>request received and answered within time under the Code of Practice for Public Access to SHG Information</a:t>
            </a:r>
            <a:endParaRPr lang="en-US" sz="800" dirty="0">
              <a:solidFill>
                <a:schemeClr val="accent1">
                  <a:lumMod val="75000"/>
                </a:schemeClr>
              </a:solidFill>
            </a:endParaRPr>
          </a:p>
        </p:txBody>
      </p:sp>
      <p:sp>
        <p:nvSpPr>
          <p:cNvPr id="36" name="Rounded Rectangle 35"/>
          <p:cNvSpPr/>
          <p:nvPr/>
        </p:nvSpPr>
        <p:spPr>
          <a:xfrm>
            <a:off x="107504" y="1628800"/>
            <a:ext cx="2016224" cy="432048"/>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smtClean="0"/>
              <a:t>Efficient, Effective and Open Government</a:t>
            </a:r>
            <a:endParaRPr lang="en-GB" sz="1200" dirty="0"/>
          </a:p>
        </p:txBody>
      </p:sp>
      <p:sp>
        <p:nvSpPr>
          <p:cNvPr id="38" name="Rectangle 37"/>
          <p:cNvSpPr/>
          <p:nvPr/>
        </p:nvSpPr>
        <p:spPr>
          <a:xfrm>
            <a:off x="107504" y="2204864"/>
            <a:ext cx="2016224" cy="1800200"/>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extBox 38"/>
          <p:cNvSpPr txBox="1"/>
          <p:nvPr/>
        </p:nvSpPr>
        <p:spPr>
          <a:xfrm>
            <a:off x="107504" y="2196485"/>
            <a:ext cx="2016224" cy="1815882"/>
          </a:xfrm>
          <a:prstGeom prst="rect">
            <a:avLst/>
          </a:prstGeom>
          <a:noFill/>
        </p:spPr>
        <p:txBody>
          <a:bodyPr wrap="square" rtlCol="0">
            <a:spAutoFit/>
          </a:bodyPr>
          <a:lstStyle/>
          <a:p>
            <a:r>
              <a:rPr lang="en-US" sz="800" b="1" dirty="0" smtClean="0">
                <a:solidFill>
                  <a:srgbClr val="002060"/>
                </a:solidFill>
              </a:rPr>
              <a:t>Report It - Sort It:  </a:t>
            </a:r>
          </a:p>
          <a:p>
            <a:r>
              <a:rPr lang="en-US" sz="800" b="1" dirty="0" smtClean="0">
                <a:solidFill>
                  <a:srgbClr val="002060"/>
                </a:solidFill>
              </a:rPr>
              <a:t>100% </a:t>
            </a:r>
            <a:r>
              <a:rPr lang="en-US" sz="800" dirty="0" smtClean="0">
                <a:solidFill>
                  <a:srgbClr val="002060"/>
                </a:solidFill>
              </a:rPr>
              <a:t>of people acknowledged within one working day.</a:t>
            </a:r>
          </a:p>
          <a:p>
            <a:r>
              <a:rPr lang="en-US" sz="800" b="1" dirty="0" smtClean="0">
                <a:solidFill>
                  <a:srgbClr val="002060"/>
                </a:solidFill>
              </a:rPr>
              <a:t>100% </a:t>
            </a:r>
            <a:r>
              <a:rPr lang="en-US" sz="800" dirty="0" smtClean="0">
                <a:solidFill>
                  <a:srgbClr val="002060"/>
                </a:solidFill>
              </a:rPr>
              <a:t>of jobs completed within 20 working days</a:t>
            </a:r>
          </a:p>
          <a:p>
            <a:endParaRPr lang="en-US" sz="800" dirty="0" smtClean="0">
              <a:solidFill>
                <a:srgbClr val="002060"/>
              </a:solidFill>
            </a:endParaRPr>
          </a:p>
          <a:p>
            <a:r>
              <a:rPr lang="en-US" sz="800" b="1" dirty="0" smtClean="0">
                <a:solidFill>
                  <a:srgbClr val="002060"/>
                </a:solidFill>
              </a:rPr>
              <a:t> Governance:  100</a:t>
            </a:r>
            <a:r>
              <a:rPr lang="en-US" sz="800" dirty="0" smtClean="0">
                <a:solidFill>
                  <a:srgbClr val="002060"/>
                </a:solidFill>
              </a:rPr>
              <a:t>% of significant governance  issues addressed annually</a:t>
            </a:r>
          </a:p>
          <a:p>
            <a:endParaRPr lang="en-US" sz="800" dirty="0" smtClean="0">
              <a:solidFill>
                <a:srgbClr val="002060"/>
              </a:solidFill>
            </a:endParaRPr>
          </a:p>
          <a:p>
            <a:r>
              <a:rPr lang="en-US" sz="800" b="1" dirty="0" smtClean="0">
                <a:solidFill>
                  <a:srgbClr val="002060"/>
                </a:solidFill>
              </a:rPr>
              <a:t>Open Government: Code of Practice on Access to Information</a:t>
            </a:r>
          </a:p>
          <a:p>
            <a:r>
              <a:rPr lang="en-GB" sz="800" dirty="0" smtClean="0">
                <a:solidFill>
                  <a:srgbClr val="002060"/>
                </a:solidFill>
              </a:rPr>
              <a:t>(95% requests for info answered within time under Code of Practice for Public Access to SHG  information)</a:t>
            </a:r>
            <a:endParaRPr lang="en-US" sz="800" dirty="0" smtClean="0">
              <a:solidFill>
                <a:srgbClr val="002060"/>
              </a:solidFill>
            </a:endParaRPr>
          </a:p>
        </p:txBody>
      </p:sp>
      <p:sp>
        <p:nvSpPr>
          <p:cNvPr id="40" name="Oval 39"/>
          <p:cNvSpPr/>
          <p:nvPr/>
        </p:nvSpPr>
        <p:spPr>
          <a:xfrm>
            <a:off x="4355976" y="2420888"/>
            <a:ext cx="288032" cy="288032"/>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solidFill>
                  <a:schemeClr val="tx1"/>
                </a:solidFill>
              </a:rPr>
              <a:t>G</a:t>
            </a:r>
            <a:endParaRPr lang="en-GB" sz="1000" dirty="0"/>
          </a:p>
        </p:txBody>
      </p:sp>
      <p:sp>
        <p:nvSpPr>
          <p:cNvPr id="41" name="Up Arrow 40"/>
          <p:cNvSpPr/>
          <p:nvPr/>
        </p:nvSpPr>
        <p:spPr>
          <a:xfrm>
            <a:off x="5220072" y="2492896"/>
            <a:ext cx="144016" cy="144016"/>
          </a:xfrm>
          <a:prstGeom prst="upArrow">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5" name="Rounded Rectangle 24"/>
          <p:cNvSpPr/>
          <p:nvPr/>
        </p:nvSpPr>
        <p:spPr>
          <a:xfrm>
            <a:off x="107504" y="4419409"/>
            <a:ext cx="2016224" cy="288032"/>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Utilities</a:t>
            </a:r>
            <a:endParaRPr lang="en-GB" sz="1400" dirty="0"/>
          </a:p>
        </p:txBody>
      </p:sp>
      <p:sp>
        <p:nvSpPr>
          <p:cNvPr id="28" name="TextBox 27"/>
          <p:cNvSpPr txBox="1"/>
          <p:nvPr/>
        </p:nvSpPr>
        <p:spPr>
          <a:xfrm>
            <a:off x="172153" y="4858270"/>
            <a:ext cx="1872208" cy="1692771"/>
          </a:xfrm>
          <a:prstGeom prst="rect">
            <a:avLst/>
          </a:prstGeom>
          <a:solidFill>
            <a:schemeClr val="accent1">
              <a:lumMod val="40000"/>
              <a:lumOff val="60000"/>
            </a:schemeClr>
          </a:solidFill>
        </p:spPr>
        <p:txBody>
          <a:bodyPr wrap="square" rtlCol="0">
            <a:spAutoFit/>
          </a:bodyPr>
          <a:lstStyle/>
          <a:p>
            <a:endParaRPr lang="en-US" sz="800" b="1" dirty="0" smtClean="0">
              <a:solidFill>
                <a:srgbClr val="002060"/>
              </a:solidFill>
            </a:endParaRPr>
          </a:p>
          <a:p>
            <a:r>
              <a:rPr lang="en-US" sz="800" b="1" dirty="0" smtClean="0">
                <a:solidFill>
                  <a:srgbClr val="002060"/>
                </a:solidFill>
              </a:rPr>
              <a:t>Sustainability :  </a:t>
            </a:r>
            <a:r>
              <a:rPr lang="en-US" sz="800" b="1" dirty="0">
                <a:solidFill>
                  <a:srgbClr val="002060"/>
                </a:solidFill>
              </a:rPr>
              <a:t>6</a:t>
            </a:r>
            <a:r>
              <a:rPr lang="en-US" sz="800" b="1" dirty="0" smtClean="0">
                <a:solidFill>
                  <a:srgbClr val="002060"/>
                </a:solidFill>
              </a:rPr>
              <a:t>0%</a:t>
            </a:r>
            <a:r>
              <a:rPr lang="en-US" sz="800" dirty="0" smtClean="0">
                <a:solidFill>
                  <a:srgbClr val="002060"/>
                </a:solidFill>
              </a:rPr>
              <a:t> of total electricity produced by renewable sources</a:t>
            </a:r>
          </a:p>
          <a:p>
            <a:endParaRPr lang="en-GB" sz="800" dirty="0" smtClean="0">
              <a:solidFill>
                <a:srgbClr val="002060"/>
              </a:solidFill>
            </a:endParaRPr>
          </a:p>
          <a:p>
            <a:r>
              <a:rPr lang="en-US" sz="800" b="1" dirty="0" smtClean="0">
                <a:solidFill>
                  <a:srgbClr val="002060"/>
                </a:solidFill>
              </a:rPr>
              <a:t>Reliability</a:t>
            </a:r>
            <a:r>
              <a:rPr lang="en-US" sz="800" dirty="0" smtClean="0">
                <a:solidFill>
                  <a:srgbClr val="002060"/>
                </a:solidFill>
              </a:rPr>
              <a:t> :  Unplanned electricity interruptions per annum </a:t>
            </a:r>
            <a:r>
              <a:rPr lang="en-US" sz="800" b="1" dirty="0" smtClean="0">
                <a:solidFill>
                  <a:srgbClr val="002060"/>
                </a:solidFill>
              </a:rPr>
              <a:t>(35)</a:t>
            </a:r>
          </a:p>
          <a:p>
            <a:endParaRPr lang="en-US" sz="800" dirty="0" smtClean="0">
              <a:solidFill>
                <a:srgbClr val="002060"/>
              </a:solidFill>
            </a:endParaRPr>
          </a:p>
          <a:p>
            <a:r>
              <a:rPr lang="en-US" sz="800" b="1" dirty="0" smtClean="0">
                <a:solidFill>
                  <a:srgbClr val="002060"/>
                </a:solidFill>
              </a:rPr>
              <a:t>Water:  100% </a:t>
            </a:r>
            <a:r>
              <a:rPr lang="en-US" sz="800" dirty="0" smtClean="0">
                <a:solidFill>
                  <a:srgbClr val="002060"/>
                </a:solidFill>
              </a:rPr>
              <a:t>of customers with access to treated and tested water </a:t>
            </a:r>
          </a:p>
          <a:p>
            <a:endParaRPr lang="en-US" sz="800" dirty="0">
              <a:solidFill>
                <a:srgbClr val="002060"/>
              </a:solidFill>
            </a:endParaRPr>
          </a:p>
          <a:p>
            <a:r>
              <a:rPr lang="en-US" sz="800" b="1" dirty="0">
                <a:solidFill>
                  <a:srgbClr val="002060"/>
                </a:solidFill>
              </a:rPr>
              <a:t>Communications :  </a:t>
            </a:r>
            <a:r>
              <a:rPr lang="en-US" sz="800" b="1" dirty="0" smtClean="0">
                <a:solidFill>
                  <a:srgbClr val="002060"/>
                </a:solidFill>
              </a:rPr>
              <a:t>70.8%</a:t>
            </a:r>
            <a:r>
              <a:rPr lang="en-US" sz="800" dirty="0" smtClean="0">
                <a:solidFill>
                  <a:srgbClr val="002060"/>
                </a:solidFill>
              </a:rPr>
              <a:t> </a:t>
            </a:r>
            <a:r>
              <a:rPr lang="en-US" sz="800" dirty="0">
                <a:solidFill>
                  <a:srgbClr val="002060"/>
                </a:solidFill>
              </a:rPr>
              <a:t>of households  with Internet connections</a:t>
            </a:r>
            <a:endParaRPr lang="en-GB" sz="800" dirty="0">
              <a:solidFill>
                <a:srgbClr val="002060"/>
              </a:solidFill>
            </a:endParaRPr>
          </a:p>
          <a:p>
            <a:r>
              <a:rPr lang="en-US" sz="800" dirty="0" smtClean="0">
                <a:solidFill>
                  <a:srgbClr val="002060"/>
                </a:solidFill>
              </a:rPr>
              <a:t> </a:t>
            </a:r>
          </a:p>
        </p:txBody>
      </p:sp>
      <p:cxnSp>
        <p:nvCxnSpPr>
          <p:cNvPr id="29" name="Straight Connector 28"/>
          <p:cNvCxnSpPr/>
          <p:nvPr/>
        </p:nvCxnSpPr>
        <p:spPr>
          <a:xfrm flipH="1">
            <a:off x="0" y="4284244"/>
            <a:ext cx="9107488" cy="0"/>
          </a:xfrm>
          <a:prstGeom prst="line">
            <a:avLst/>
          </a:prstGeom>
          <a:ln w="12700">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5724129" y="4589355"/>
            <a:ext cx="3240360" cy="1569660"/>
          </a:xfrm>
          <a:prstGeom prst="rect">
            <a:avLst/>
          </a:prstGeom>
          <a:noFill/>
        </p:spPr>
        <p:txBody>
          <a:bodyPr wrap="square" rtlCol="0">
            <a:spAutoFit/>
          </a:bodyPr>
          <a:lstStyle/>
          <a:p>
            <a:r>
              <a:rPr lang="en-US" sz="800" b="1" u="sng" dirty="0"/>
              <a:t>Sustainability:</a:t>
            </a:r>
            <a:r>
              <a:rPr lang="en-US" sz="800" b="1" dirty="0"/>
              <a:t>  </a:t>
            </a:r>
          </a:p>
          <a:p>
            <a:r>
              <a:rPr lang="en-US" sz="800" b="1" dirty="0"/>
              <a:t>May = 21.1% of total electricity produced by renewable sources</a:t>
            </a:r>
          </a:p>
          <a:p>
            <a:r>
              <a:rPr lang="en-GB" sz="800" dirty="0"/>
              <a:t>May had low wind shield, which is normal</a:t>
            </a:r>
            <a:r>
              <a:rPr lang="en-GB" sz="800" dirty="0" smtClean="0"/>
              <a:t>.</a:t>
            </a:r>
            <a:endParaRPr lang="en-US" sz="800" dirty="0"/>
          </a:p>
          <a:p>
            <a:endParaRPr lang="en-US" sz="800" dirty="0"/>
          </a:p>
          <a:p>
            <a:r>
              <a:rPr lang="en-US" sz="800" b="1" u="sng" dirty="0">
                <a:solidFill>
                  <a:schemeClr val="accent1">
                    <a:lumMod val="75000"/>
                  </a:schemeClr>
                </a:solidFill>
              </a:rPr>
              <a:t>Reliability</a:t>
            </a:r>
            <a:r>
              <a:rPr lang="en-US" sz="800" b="1" dirty="0">
                <a:solidFill>
                  <a:schemeClr val="accent1">
                    <a:lumMod val="75000"/>
                  </a:schemeClr>
                </a:solidFill>
              </a:rPr>
              <a:t>:  </a:t>
            </a:r>
          </a:p>
          <a:p>
            <a:r>
              <a:rPr lang="en-US" sz="800" b="1" dirty="0">
                <a:solidFill>
                  <a:schemeClr val="accent1">
                    <a:lumMod val="75000"/>
                  </a:schemeClr>
                </a:solidFill>
              </a:rPr>
              <a:t>May =  3 unplanned electricity  interruptions</a:t>
            </a:r>
          </a:p>
          <a:p>
            <a:endParaRPr lang="en-GB" sz="800" dirty="0"/>
          </a:p>
          <a:p>
            <a:r>
              <a:rPr lang="en-US" sz="800" b="1" u="sng" dirty="0"/>
              <a:t>Water</a:t>
            </a:r>
            <a:r>
              <a:rPr lang="en-US" sz="800" b="1" dirty="0"/>
              <a:t>:  </a:t>
            </a:r>
          </a:p>
          <a:p>
            <a:r>
              <a:rPr lang="en-US" sz="800" b="1" dirty="0"/>
              <a:t>May = 90% of customers have access to treated and tested water.</a:t>
            </a:r>
          </a:p>
          <a:p>
            <a:endParaRPr lang="en-GB" sz="800" dirty="0"/>
          </a:p>
          <a:p>
            <a:r>
              <a:rPr lang="en-GB" sz="800" b="1" u="sng" dirty="0">
                <a:solidFill>
                  <a:schemeClr val="accent1">
                    <a:lumMod val="75000"/>
                  </a:schemeClr>
                </a:solidFill>
              </a:rPr>
              <a:t>Communications</a:t>
            </a:r>
            <a:r>
              <a:rPr lang="en-GB" sz="800" b="1" dirty="0">
                <a:solidFill>
                  <a:schemeClr val="accent1">
                    <a:lumMod val="75000"/>
                  </a:schemeClr>
                </a:solidFill>
              </a:rPr>
              <a:t>: </a:t>
            </a:r>
            <a:r>
              <a:rPr lang="en-GB" sz="800" dirty="0">
                <a:solidFill>
                  <a:schemeClr val="accent1">
                    <a:lumMod val="75000"/>
                  </a:schemeClr>
                </a:solidFill>
              </a:rPr>
              <a:t>Reported on annually</a:t>
            </a:r>
          </a:p>
          <a:p>
            <a:endParaRPr lang="en-US" sz="800" dirty="0">
              <a:solidFill>
                <a:schemeClr val="accent1">
                  <a:lumMod val="75000"/>
                </a:schemeClr>
              </a:solidFill>
            </a:endParaRPr>
          </a:p>
        </p:txBody>
      </p:sp>
      <p:grpSp>
        <p:nvGrpSpPr>
          <p:cNvPr id="31" name="Group 30"/>
          <p:cNvGrpSpPr/>
          <p:nvPr/>
        </p:nvGrpSpPr>
        <p:grpSpPr>
          <a:xfrm>
            <a:off x="2658751" y="5254156"/>
            <a:ext cx="309700" cy="316966"/>
            <a:chOff x="2699792" y="1772816"/>
            <a:chExt cx="309700" cy="316966"/>
          </a:xfrm>
        </p:grpSpPr>
        <p:pic>
          <p:nvPicPr>
            <p:cNvPr id="34" name="Picture 33" descr="Amber striped.png"/>
            <p:cNvPicPr>
              <a:picLocks noChangeAspect="1"/>
            </p:cNvPicPr>
            <p:nvPr/>
          </p:nvPicPr>
          <p:blipFill>
            <a:blip r:embed="rId3" cstate="print"/>
            <a:stretch>
              <a:fillRect/>
            </a:stretch>
          </p:blipFill>
          <p:spPr>
            <a:xfrm>
              <a:off x="2699792" y="1772816"/>
              <a:ext cx="292584" cy="316966"/>
            </a:xfrm>
            <a:prstGeom prst="rect">
              <a:avLst/>
            </a:prstGeom>
          </p:spPr>
        </p:pic>
        <p:sp>
          <p:nvSpPr>
            <p:cNvPr id="42" name="Rectangle 41"/>
            <p:cNvSpPr/>
            <p:nvPr/>
          </p:nvSpPr>
          <p:spPr>
            <a:xfrm>
              <a:off x="2699792" y="1844824"/>
              <a:ext cx="309700" cy="230832"/>
            </a:xfrm>
            <a:prstGeom prst="rect">
              <a:avLst/>
            </a:prstGeom>
          </p:spPr>
          <p:txBody>
            <a:bodyPr wrap="none">
              <a:spAutoFit/>
            </a:bodyPr>
            <a:lstStyle/>
            <a:p>
              <a:pPr algn="ctr"/>
              <a:r>
                <a:rPr lang="en-GB" sz="900" b="1" dirty="0" smtClean="0"/>
                <a:t>AS</a:t>
              </a:r>
              <a:endParaRPr lang="en-US" sz="900" b="1" dirty="0"/>
            </a:p>
          </p:txBody>
        </p:sp>
      </p:grpSp>
      <p:grpSp>
        <p:nvGrpSpPr>
          <p:cNvPr id="43" name="Group 42"/>
          <p:cNvGrpSpPr/>
          <p:nvPr/>
        </p:nvGrpSpPr>
        <p:grpSpPr>
          <a:xfrm>
            <a:off x="4309138" y="5248271"/>
            <a:ext cx="309700" cy="316966"/>
            <a:chOff x="2699792" y="1772816"/>
            <a:chExt cx="309700" cy="316966"/>
          </a:xfrm>
        </p:grpSpPr>
        <p:pic>
          <p:nvPicPr>
            <p:cNvPr id="44" name="Picture 43" descr="Amber striped.png"/>
            <p:cNvPicPr>
              <a:picLocks noChangeAspect="1"/>
            </p:cNvPicPr>
            <p:nvPr/>
          </p:nvPicPr>
          <p:blipFill>
            <a:blip r:embed="rId3" cstate="print"/>
            <a:stretch>
              <a:fillRect/>
            </a:stretch>
          </p:blipFill>
          <p:spPr>
            <a:xfrm>
              <a:off x="2699792" y="1772816"/>
              <a:ext cx="292584" cy="316966"/>
            </a:xfrm>
            <a:prstGeom prst="rect">
              <a:avLst/>
            </a:prstGeom>
          </p:spPr>
        </p:pic>
        <p:sp>
          <p:nvSpPr>
            <p:cNvPr id="46" name="Rectangle 45"/>
            <p:cNvSpPr/>
            <p:nvPr/>
          </p:nvSpPr>
          <p:spPr>
            <a:xfrm>
              <a:off x="2699792" y="1844824"/>
              <a:ext cx="309700" cy="230832"/>
            </a:xfrm>
            <a:prstGeom prst="rect">
              <a:avLst/>
            </a:prstGeom>
          </p:spPr>
          <p:txBody>
            <a:bodyPr wrap="none">
              <a:spAutoFit/>
            </a:bodyPr>
            <a:lstStyle/>
            <a:p>
              <a:pPr algn="ctr"/>
              <a:r>
                <a:rPr lang="en-GB" sz="900" b="1" dirty="0" smtClean="0"/>
                <a:t>AS</a:t>
              </a:r>
              <a:endParaRPr lang="en-US" sz="900" b="1" dirty="0"/>
            </a:p>
          </p:txBody>
        </p:sp>
      </p:grpSp>
      <p:sp>
        <p:nvSpPr>
          <p:cNvPr id="48" name="Left-Right Arrow 47"/>
          <p:cNvSpPr/>
          <p:nvPr/>
        </p:nvSpPr>
        <p:spPr>
          <a:xfrm>
            <a:off x="3563888" y="5347629"/>
            <a:ext cx="216024" cy="135632"/>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49" name="Oval 48"/>
          <p:cNvSpPr/>
          <p:nvPr/>
        </p:nvSpPr>
        <p:spPr>
          <a:xfrm>
            <a:off x="2627784" y="2420888"/>
            <a:ext cx="288032" cy="288032"/>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solidFill>
                  <a:schemeClr val="tx1"/>
                </a:solidFill>
              </a:rPr>
              <a:t>G</a:t>
            </a:r>
            <a:endParaRPr lang="en-GB" sz="1000" dirty="0"/>
          </a:p>
        </p:txBody>
      </p:sp>
      <p:sp>
        <p:nvSpPr>
          <p:cNvPr id="52" name="Up Arrow 51"/>
          <p:cNvSpPr/>
          <p:nvPr/>
        </p:nvSpPr>
        <p:spPr>
          <a:xfrm>
            <a:off x="3635896" y="2492896"/>
            <a:ext cx="144016" cy="144016"/>
          </a:xfrm>
          <a:prstGeom prst="upArrow">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51" name="Left-Right Arrow 50"/>
          <p:cNvSpPr/>
          <p:nvPr/>
        </p:nvSpPr>
        <p:spPr>
          <a:xfrm>
            <a:off x="5141781" y="5338938"/>
            <a:ext cx="216024" cy="135632"/>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47" name="TextBox 46"/>
          <p:cNvSpPr txBox="1"/>
          <p:nvPr/>
        </p:nvSpPr>
        <p:spPr>
          <a:xfrm>
            <a:off x="6948264" y="116632"/>
            <a:ext cx="2195736" cy="523220"/>
          </a:xfrm>
          <a:prstGeom prst="rect">
            <a:avLst/>
          </a:prstGeom>
          <a:noFill/>
        </p:spPr>
        <p:txBody>
          <a:bodyPr wrap="square" rtlCol="0">
            <a:spAutoFit/>
          </a:bodyPr>
          <a:lstStyle/>
          <a:p>
            <a:pPr algn="ctr"/>
            <a:r>
              <a:rPr lang="en-GB" sz="1400" b="1" dirty="0" smtClean="0">
                <a:solidFill>
                  <a:schemeClr val="bg1"/>
                </a:solidFill>
              </a:rPr>
              <a:t>Released: July 2016</a:t>
            </a:r>
          </a:p>
          <a:p>
            <a:pPr algn="ctr"/>
            <a:r>
              <a:rPr lang="en-GB" sz="1400" i="1" dirty="0" smtClean="0">
                <a:solidFill>
                  <a:schemeClr val="bg1"/>
                </a:solidFill>
              </a:rPr>
              <a:t>Covering: May 2016</a:t>
            </a:r>
            <a:endParaRPr lang="en-GB" sz="1400" i="1"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0" name="Straight Connector 59"/>
          <p:cNvCxnSpPr/>
          <p:nvPr/>
        </p:nvCxnSpPr>
        <p:spPr>
          <a:xfrm>
            <a:off x="4860032" y="836712"/>
            <a:ext cx="0" cy="6021288"/>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0" y="1484784"/>
            <a:ext cx="9144000" cy="0"/>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0" y="0"/>
            <a:ext cx="9144000" cy="8367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SHG Performance TRACKER</a:t>
            </a:r>
            <a:endParaRPr lang="en-GB" sz="2400" b="1" dirty="0"/>
          </a:p>
        </p:txBody>
      </p:sp>
      <p:sp>
        <p:nvSpPr>
          <p:cNvPr id="55" name="Rounded Rectangle 54"/>
          <p:cNvSpPr/>
          <p:nvPr/>
        </p:nvSpPr>
        <p:spPr>
          <a:xfrm>
            <a:off x="179512" y="908720"/>
            <a:ext cx="1908720" cy="504056"/>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Thematic Group</a:t>
            </a:r>
            <a:endParaRPr lang="en-GB" dirty="0">
              <a:solidFill>
                <a:schemeClr val="tx1"/>
              </a:solidFill>
            </a:endParaRPr>
          </a:p>
        </p:txBody>
      </p:sp>
      <p:cxnSp>
        <p:nvCxnSpPr>
          <p:cNvPr id="62" name="Straight Connector 61"/>
          <p:cNvCxnSpPr/>
          <p:nvPr/>
        </p:nvCxnSpPr>
        <p:spPr>
          <a:xfrm>
            <a:off x="22677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652120"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275856"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0679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54" name="Rounded Rectangle 53"/>
          <p:cNvSpPr/>
          <p:nvPr/>
        </p:nvSpPr>
        <p:spPr>
          <a:xfrm>
            <a:off x="2339752" y="908720"/>
            <a:ext cx="864096"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Overall Performance Progress</a:t>
            </a:r>
            <a:endParaRPr lang="en-GB" sz="900" dirty="0">
              <a:solidFill>
                <a:schemeClr val="tx1"/>
              </a:solidFill>
            </a:endParaRPr>
          </a:p>
        </p:txBody>
      </p:sp>
      <p:sp>
        <p:nvSpPr>
          <p:cNvPr id="58" name="Rounded Rectangle 57"/>
          <p:cNvSpPr/>
          <p:nvPr/>
        </p:nvSpPr>
        <p:spPr>
          <a:xfrm>
            <a:off x="3347864"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59" name="Rounded Rectangle 58"/>
          <p:cNvSpPr/>
          <p:nvPr/>
        </p:nvSpPr>
        <p:spPr>
          <a:xfrm>
            <a:off x="5796136" y="980728"/>
            <a:ext cx="316835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tx1"/>
                </a:solidFill>
              </a:rPr>
              <a:t>Commentary</a:t>
            </a:r>
            <a:endParaRPr lang="en-GB" sz="1100" dirty="0">
              <a:solidFill>
                <a:schemeClr val="tx1"/>
              </a:solidFill>
            </a:endParaRPr>
          </a:p>
        </p:txBody>
      </p:sp>
      <p:sp>
        <p:nvSpPr>
          <p:cNvPr id="32" name="TextBox 31"/>
          <p:cNvSpPr txBox="1"/>
          <p:nvPr/>
        </p:nvSpPr>
        <p:spPr>
          <a:xfrm>
            <a:off x="5652120" y="4725144"/>
            <a:ext cx="3491880" cy="338554"/>
          </a:xfrm>
          <a:prstGeom prst="rect">
            <a:avLst/>
          </a:prstGeom>
          <a:noFill/>
        </p:spPr>
        <p:txBody>
          <a:bodyPr wrap="square" rtlCol="0">
            <a:spAutoFit/>
          </a:bodyPr>
          <a:lstStyle/>
          <a:p>
            <a:r>
              <a:rPr lang="en-US" sz="800" dirty="0" smtClean="0"/>
              <a:t/>
            </a:r>
            <a:br>
              <a:rPr lang="en-US" sz="800" dirty="0" smtClean="0"/>
            </a:br>
            <a:endParaRPr lang="en-US" sz="800" dirty="0"/>
          </a:p>
        </p:txBody>
      </p:sp>
      <p:sp>
        <p:nvSpPr>
          <p:cNvPr id="45" name="Rounded Rectangle 44"/>
          <p:cNvSpPr/>
          <p:nvPr/>
        </p:nvSpPr>
        <p:spPr>
          <a:xfrm>
            <a:off x="4932040"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27" name="Rounded Rectangle 26"/>
          <p:cNvSpPr/>
          <p:nvPr/>
        </p:nvSpPr>
        <p:spPr>
          <a:xfrm>
            <a:off x="4139952" y="908720"/>
            <a:ext cx="648072"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Leading Indicator</a:t>
            </a:r>
          </a:p>
          <a:p>
            <a:pPr algn="ctr"/>
            <a:r>
              <a:rPr lang="en-GB" sz="900" dirty="0" smtClean="0">
                <a:solidFill>
                  <a:schemeClr val="tx1"/>
                </a:solidFill>
              </a:rPr>
              <a:t>2016/17</a:t>
            </a:r>
            <a:endParaRPr lang="en-GB" sz="900" dirty="0">
              <a:solidFill>
                <a:schemeClr val="tx1"/>
              </a:solidFill>
            </a:endParaRPr>
          </a:p>
        </p:txBody>
      </p:sp>
      <p:sp>
        <p:nvSpPr>
          <p:cNvPr id="71" name="Rounded Rectangle 70"/>
          <p:cNvSpPr/>
          <p:nvPr/>
        </p:nvSpPr>
        <p:spPr>
          <a:xfrm>
            <a:off x="186859" y="1573718"/>
            <a:ext cx="1944216" cy="288032"/>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Security</a:t>
            </a:r>
            <a:endParaRPr lang="en-GB" sz="1400" dirty="0"/>
          </a:p>
        </p:txBody>
      </p:sp>
      <p:sp>
        <p:nvSpPr>
          <p:cNvPr id="72" name="TextBox 71"/>
          <p:cNvSpPr txBox="1"/>
          <p:nvPr/>
        </p:nvSpPr>
        <p:spPr>
          <a:xfrm>
            <a:off x="161532" y="1988840"/>
            <a:ext cx="2016224" cy="2185214"/>
          </a:xfrm>
          <a:prstGeom prst="rect">
            <a:avLst/>
          </a:prstGeom>
          <a:solidFill>
            <a:schemeClr val="accent1">
              <a:lumMod val="40000"/>
              <a:lumOff val="60000"/>
            </a:schemeClr>
          </a:solidFill>
        </p:spPr>
        <p:txBody>
          <a:bodyPr wrap="square" rtlCol="0">
            <a:spAutoFit/>
          </a:bodyPr>
          <a:lstStyle/>
          <a:p>
            <a:r>
              <a:rPr lang="en-US" sz="800" b="1" dirty="0" smtClean="0">
                <a:solidFill>
                  <a:srgbClr val="002060"/>
                </a:solidFill>
              </a:rPr>
              <a:t>Reducing Overall Crime </a:t>
            </a:r>
            <a:r>
              <a:rPr lang="en-US" sz="800" dirty="0" smtClean="0">
                <a:solidFill>
                  <a:srgbClr val="002060"/>
                </a:solidFill>
              </a:rPr>
              <a:t>(&lt;225) or less than 2015/16 figure</a:t>
            </a:r>
          </a:p>
          <a:p>
            <a:endParaRPr lang="en-GB" sz="800" dirty="0" smtClean="0">
              <a:solidFill>
                <a:srgbClr val="002060"/>
              </a:solidFill>
            </a:endParaRPr>
          </a:p>
          <a:p>
            <a:r>
              <a:rPr lang="en-US" sz="800" b="1" dirty="0" smtClean="0">
                <a:solidFill>
                  <a:srgbClr val="002060"/>
                </a:solidFill>
              </a:rPr>
              <a:t>Improving Trust </a:t>
            </a:r>
            <a:r>
              <a:rPr lang="en-US" sz="800" b="1" dirty="0">
                <a:solidFill>
                  <a:srgbClr val="002060"/>
                </a:solidFill>
              </a:rPr>
              <a:t>&amp;</a:t>
            </a:r>
            <a:r>
              <a:rPr lang="en-US" sz="800" b="1" dirty="0" smtClean="0">
                <a:solidFill>
                  <a:srgbClr val="002060"/>
                </a:solidFill>
              </a:rPr>
              <a:t> Confidence </a:t>
            </a:r>
            <a:r>
              <a:rPr lang="en-US" sz="800" dirty="0" smtClean="0">
                <a:solidFill>
                  <a:srgbClr val="002060"/>
                </a:solidFill>
              </a:rPr>
              <a:t>in the services </a:t>
            </a:r>
            <a:r>
              <a:rPr lang="en-US" sz="800" dirty="0">
                <a:solidFill>
                  <a:srgbClr val="002060"/>
                </a:solidFill>
              </a:rPr>
              <a:t>p</a:t>
            </a:r>
            <a:r>
              <a:rPr lang="en-US" sz="800" dirty="0" smtClean="0">
                <a:solidFill>
                  <a:srgbClr val="002060"/>
                </a:solidFill>
              </a:rPr>
              <a:t>rovided by the Police Directorate (&gt;27)</a:t>
            </a:r>
          </a:p>
          <a:p>
            <a:endParaRPr lang="en-US" sz="800" dirty="0" smtClean="0">
              <a:solidFill>
                <a:srgbClr val="002060"/>
              </a:solidFill>
            </a:endParaRPr>
          </a:p>
          <a:p>
            <a:r>
              <a:rPr lang="en-US" sz="800" b="1" dirty="0" smtClean="0">
                <a:solidFill>
                  <a:srgbClr val="002060"/>
                </a:solidFill>
              </a:rPr>
              <a:t>Improve Public Safety, Protect Children and the Vulnerable working with Partners, Volunteers and Stakeholders </a:t>
            </a:r>
            <a:r>
              <a:rPr lang="en-US" sz="800" dirty="0" smtClean="0">
                <a:solidFill>
                  <a:srgbClr val="002060"/>
                </a:solidFill>
              </a:rPr>
              <a:t>(&gt;36 sex offences, 90% child related referrals)</a:t>
            </a:r>
          </a:p>
          <a:p>
            <a:endParaRPr lang="en-GB" sz="800" b="1" dirty="0" smtClean="0">
              <a:solidFill>
                <a:srgbClr val="002060"/>
              </a:solidFill>
            </a:endParaRPr>
          </a:p>
          <a:p>
            <a:r>
              <a:rPr lang="en-US" sz="800" b="1" dirty="0" smtClean="0">
                <a:solidFill>
                  <a:srgbClr val="002060"/>
                </a:solidFill>
              </a:rPr>
              <a:t>Safeguarding:  </a:t>
            </a:r>
            <a:r>
              <a:rPr lang="en-US" sz="800" b="1" dirty="0">
                <a:solidFill>
                  <a:srgbClr val="002060"/>
                </a:solidFill>
              </a:rPr>
              <a:t>Safeguarding:  9</a:t>
            </a:r>
            <a:r>
              <a:rPr lang="en-US" sz="800" dirty="0">
                <a:solidFill>
                  <a:srgbClr val="002060"/>
                </a:solidFill>
              </a:rPr>
              <a:t>0% of referrals having </a:t>
            </a:r>
            <a:r>
              <a:rPr lang="en-US" sz="800" dirty="0" smtClean="0">
                <a:solidFill>
                  <a:srgbClr val="002060"/>
                </a:solidFill>
              </a:rPr>
              <a:t>initial assessments </a:t>
            </a:r>
            <a:r>
              <a:rPr lang="en-US" sz="800" dirty="0">
                <a:solidFill>
                  <a:srgbClr val="002060"/>
                </a:solidFill>
              </a:rPr>
              <a:t>where required within 14-30 days.</a:t>
            </a:r>
          </a:p>
          <a:p>
            <a:r>
              <a:rPr lang="en-US" sz="800" dirty="0" smtClean="0">
                <a:solidFill>
                  <a:srgbClr val="002060"/>
                </a:solidFill>
              </a:rPr>
              <a:t>50% of adult clients receiving one-to-one work.</a:t>
            </a:r>
            <a:endParaRPr lang="en-GB" sz="800" dirty="0" smtClean="0">
              <a:solidFill>
                <a:srgbClr val="002060"/>
              </a:solidFill>
            </a:endParaRPr>
          </a:p>
        </p:txBody>
      </p:sp>
      <p:sp>
        <p:nvSpPr>
          <p:cNvPr id="73" name="TextBox 72"/>
          <p:cNvSpPr txBox="1"/>
          <p:nvPr/>
        </p:nvSpPr>
        <p:spPr>
          <a:xfrm>
            <a:off x="5706248" y="1523540"/>
            <a:ext cx="3401240" cy="2923877"/>
          </a:xfrm>
          <a:prstGeom prst="rect">
            <a:avLst/>
          </a:prstGeom>
          <a:noFill/>
        </p:spPr>
        <p:txBody>
          <a:bodyPr wrap="square" rtlCol="0">
            <a:spAutoFit/>
          </a:bodyPr>
          <a:lstStyle/>
          <a:p>
            <a:r>
              <a:rPr lang="en-US" sz="800" b="1" u="sng" dirty="0" smtClean="0"/>
              <a:t>Overall Crime: </a:t>
            </a:r>
            <a:r>
              <a:rPr lang="en-US" sz="800" b="1" dirty="0" smtClean="0"/>
              <a:t> </a:t>
            </a:r>
            <a:r>
              <a:rPr lang="en-GB" sz="800" dirty="0"/>
              <a:t>May's overall crime was 17, which is on target</a:t>
            </a:r>
          </a:p>
          <a:p>
            <a:endParaRPr lang="en-GB" sz="800" b="1" u="sng" dirty="0">
              <a:solidFill>
                <a:schemeClr val="accent1">
                  <a:lumMod val="75000"/>
                </a:schemeClr>
              </a:solidFill>
            </a:endParaRPr>
          </a:p>
          <a:p>
            <a:r>
              <a:rPr lang="en-US" sz="800" b="1" u="sng" dirty="0" smtClean="0">
                <a:solidFill>
                  <a:schemeClr val="accent1">
                    <a:lumMod val="75000"/>
                  </a:schemeClr>
                </a:solidFill>
              </a:rPr>
              <a:t>Domestic Abuse Offences/Sex Related Offences:</a:t>
            </a:r>
            <a:endParaRPr lang="en-US" sz="800" dirty="0" smtClean="0">
              <a:solidFill>
                <a:schemeClr val="accent1">
                  <a:lumMod val="75000"/>
                </a:schemeClr>
              </a:solidFill>
            </a:endParaRPr>
          </a:p>
          <a:p>
            <a:r>
              <a:rPr lang="en-GB" sz="800" dirty="0">
                <a:solidFill>
                  <a:schemeClr val="accent1">
                    <a:lumMod val="75000"/>
                  </a:schemeClr>
                </a:solidFill>
              </a:rPr>
              <a:t>Total number of Domestic Offences was 2 and Domestic Incidents was 4. Reporting of offence is therefore one under target, but incident was .5 reports over the target.</a:t>
            </a:r>
          </a:p>
          <a:p>
            <a:r>
              <a:rPr lang="en-GB" sz="800" dirty="0">
                <a:solidFill>
                  <a:schemeClr val="accent1">
                    <a:lumMod val="75000"/>
                  </a:schemeClr>
                </a:solidFill>
              </a:rPr>
              <a:t>Sexual Offences was 2, which is one under target</a:t>
            </a:r>
          </a:p>
          <a:p>
            <a:endParaRPr lang="en-GB" sz="800" dirty="0" smtClean="0">
              <a:solidFill>
                <a:schemeClr val="accent1">
                  <a:lumMod val="75000"/>
                </a:schemeClr>
              </a:solidFill>
            </a:endParaRPr>
          </a:p>
          <a:p>
            <a:r>
              <a:rPr lang="en-US" sz="800" b="1" u="sng" dirty="0" smtClean="0"/>
              <a:t>Safeguarding:</a:t>
            </a:r>
          </a:p>
          <a:p>
            <a:r>
              <a:rPr lang="en-US" sz="800" b="1" dirty="0"/>
              <a:t>May   = </a:t>
            </a:r>
            <a:r>
              <a:rPr lang="en-US" sz="800" b="1" dirty="0" smtClean="0"/>
              <a:t>100</a:t>
            </a:r>
            <a:r>
              <a:rPr lang="en-US" sz="800" b="1" dirty="0"/>
              <a:t>% of referrals having initial assessments within 14-30 days</a:t>
            </a:r>
          </a:p>
          <a:p>
            <a:r>
              <a:rPr lang="en-US" sz="800" b="1" dirty="0"/>
              <a:t>May = </a:t>
            </a:r>
            <a:r>
              <a:rPr lang="en-US" sz="800" b="1" dirty="0" smtClean="0"/>
              <a:t>26% </a:t>
            </a:r>
            <a:r>
              <a:rPr lang="en-US" sz="800" b="1" dirty="0"/>
              <a:t>of adult clients receiving one-to-one </a:t>
            </a:r>
            <a:r>
              <a:rPr lang="en-US" sz="800" b="1" dirty="0" smtClean="0"/>
              <a:t>work</a:t>
            </a:r>
          </a:p>
          <a:p>
            <a:endParaRPr lang="en-US" sz="800" b="1" dirty="0">
              <a:solidFill>
                <a:srgbClr val="C00000"/>
              </a:solidFill>
            </a:endParaRPr>
          </a:p>
          <a:p>
            <a:r>
              <a:rPr lang="en-GB" sz="800" dirty="0"/>
              <a:t>Adult Social Services have received a slight increase in notifications regarding possible financial abuse of disabled or elderly in the last two months. These are ongoing at present.   We have focused on those with disabilities in the community over April and May, getting out too homes and families and this led to an increase of referrals to Home Support and Better Life Allowance for reviews and or initial assessments. </a:t>
            </a:r>
          </a:p>
          <a:p>
            <a:endParaRPr lang="en-GB" sz="800" dirty="0"/>
          </a:p>
          <a:p>
            <a:r>
              <a:rPr lang="en-GB" sz="800" dirty="0"/>
              <a:t>We have focused on improving and updating two Policies over April and May namely, Home Support and Better Life Allowance. We have worked on the Guardianship Act looking at being able to appoint a Guardian on St Helena</a:t>
            </a:r>
            <a:endParaRPr lang="en-US" sz="800" dirty="0" smtClean="0"/>
          </a:p>
          <a:p>
            <a:endParaRPr lang="en-GB" sz="800" b="1" dirty="0" smtClean="0"/>
          </a:p>
        </p:txBody>
      </p:sp>
      <p:sp>
        <p:nvSpPr>
          <p:cNvPr id="77" name="Oval 2" descr="Wide upward diagonal"/>
          <p:cNvSpPr>
            <a:spLocks noChangeArrowheads="1"/>
          </p:cNvSpPr>
          <p:nvPr/>
        </p:nvSpPr>
        <p:spPr bwMode="auto">
          <a:xfrm>
            <a:off x="4327100" y="2348880"/>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34" name="Oval 2" descr="Wide upward diagonal"/>
          <p:cNvSpPr>
            <a:spLocks noChangeArrowheads="1"/>
          </p:cNvSpPr>
          <p:nvPr/>
        </p:nvSpPr>
        <p:spPr bwMode="auto">
          <a:xfrm>
            <a:off x="2688257" y="2348880"/>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24" name="Rounded Rectangle 23"/>
          <p:cNvSpPr/>
          <p:nvPr/>
        </p:nvSpPr>
        <p:spPr>
          <a:xfrm>
            <a:off x="134483" y="4545124"/>
            <a:ext cx="2016224" cy="36004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Education</a:t>
            </a:r>
            <a:endParaRPr lang="en-GB" sz="1400" dirty="0"/>
          </a:p>
        </p:txBody>
      </p:sp>
      <p:sp>
        <p:nvSpPr>
          <p:cNvPr id="25" name="TextBox 24"/>
          <p:cNvSpPr txBox="1"/>
          <p:nvPr/>
        </p:nvSpPr>
        <p:spPr>
          <a:xfrm>
            <a:off x="196555" y="5125800"/>
            <a:ext cx="1908212" cy="1569660"/>
          </a:xfrm>
          <a:prstGeom prst="rect">
            <a:avLst/>
          </a:prstGeom>
          <a:solidFill>
            <a:schemeClr val="accent1">
              <a:lumMod val="40000"/>
              <a:lumOff val="60000"/>
            </a:schemeClr>
          </a:solidFill>
        </p:spPr>
        <p:txBody>
          <a:bodyPr wrap="square" rtlCol="0">
            <a:spAutoFit/>
          </a:bodyPr>
          <a:lstStyle/>
          <a:p>
            <a:r>
              <a:rPr lang="en-US" sz="800" b="1" dirty="0" smtClean="0">
                <a:solidFill>
                  <a:srgbClr val="002060"/>
                </a:solidFill>
              </a:rPr>
              <a:t>Primary Education:  </a:t>
            </a:r>
            <a:r>
              <a:rPr lang="en-US" sz="800" dirty="0" smtClean="0">
                <a:solidFill>
                  <a:srgbClr val="002060"/>
                </a:solidFill>
              </a:rPr>
              <a:t>% of pupils achieving level 4+</a:t>
            </a:r>
          </a:p>
          <a:p>
            <a:r>
              <a:rPr lang="en-US" sz="800" dirty="0" smtClean="0">
                <a:solidFill>
                  <a:srgbClr val="0070C0"/>
                </a:solidFill>
              </a:rPr>
              <a:t>(Prediction: Reading 37%</a:t>
            </a:r>
          </a:p>
          <a:p>
            <a:r>
              <a:rPr lang="en-US" sz="800" dirty="0" smtClean="0">
                <a:solidFill>
                  <a:srgbClr val="0070C0"/>
                </a:solidFill>
              </a:rPr>
              <a:t> </a:t>
            </a:r>
            <a:r>
              <a:rPr lang="en-US" sz="800" dirty="0" err="1" smtClean="0">
                <a:solidFill>
                  <a:srgbClr val="0070C0"/>
                </a:solidFill>
              </a:rPr>
              <a:t>Maths</a:t>
            </a:r>
            <a:r>
              <a:rPr lang="en-US" sz="800" dirty="0" smtClean="0">
                <a:solidFill>
                  <a:srgbClr val="0070C0"/>
                </a:solidFill>
              </a:rPr>
              <a:t>  37%, Spelling, Punctuation </a:t>
            </a:r>
            <a:r>
              <a:rPr lang="en-US" sz="800" dirty="0">
                <a:solidFill>
                  <a:srgbClr val="0070C0"/>
                </a:solidFill>
              </a:rPr>
              <a:t>&amp;</a:t>
            </a:r>
            <a:r>
              <a:rPr lang="en-US" sz="800" dirty="0" smtClean="0">
                <a:solidFill>
                  <a:srgbClr val="0070C0"/>
                </a:solidFill>
              </a:rPr>
              <a:t> Grammar 48%)</a:t>
            </a:r>
            <a:endParaRPr lang="en-GB" sz="800" dirty="0" smtClean="0">
              <a:solidFill>
                <a:srgbClr val="002060"/>
              </a:solidFill>
            </a:endParaRPr>
          </a:p>
          <a:p>
            <a:endParaRPr lang="en-US" sz="800" b="1" dirty="0" smtClean="0">
              <a:solidFill>
                <a:srgbClr val="002060"/>
              </a:solidFill>
            </a:endParaRPr>
          </a:p>
          <a:p>
            <a:r>
              <a:rPr lang="en-US" sz="800" b="1" dirty="0" smtClean="0">
                <a:solidFill>
                  <a:srgbClr val="002060"/>
                </a:solidFill>
              </a:rPr>
              <a:t>Secondary Education </a:t>
            </a:r>
            <a:r>
              <a:rPr lang="en-US" sz="800" dirty="0" smtClean="0">
                <a:solidFill>
                  <a:srgbClr val="002060"/>
                </a:solidFill>
              </a:rPr>
              <a:t>:  Prediction  29</a:t>
            </a:r>
            <a:r>
              <a:rPr lang="en-US" sz="800" b="1" dirty="0" smtClean="0">
                <a:solidFill>
                  <a:srgbClr val="002060"/>
                </a:solidFill>
              </a:rPr>
              <a:t>% </a:t>
            </a:r>
            <a:r>
              <a:rPr lang="en-US" sz="800" dirty="0" smtClean="0">
                <a:solidFill>
                  <a:srgbClr val="002060"/>
                </a:solidFill>
              </a:rPr>
              <a:t>of pupils achieving 5 GCSE A*-C grades, including English and Maths</a:t>
            </a:r>
          </a:p>
          <a:p>
            <a:endParaRPr lang="en-GB" sz="800" dirty="0" smtClean="0">
              <a:solidFill>
                <a:srgbClr val="002060"/>
              </a:solidFill>
            </a:endParaRPr>
          </a:p>
          <a:p>
            <a:r>
              <a:rPr lang="en-US" sz="800" b="1" dirty="0" smtClean="0">
                <a:solidFill>
                  <a:srgbClr val="002060"/>
                </a:solidFill>
              </a:rPr>
              <a:t>NEETS </a:t>
            </a:r>
            <a:r>
              <a:rPr lang="en-US" sz="800" dirty="0" smtClean="0">
                <a:solidFill>
                  <a:srgbClr val="002060"/>
                </a:solidFill>
              </a:rPr>
              <a:t>:  The number of young people not in education, employment or training </a:t>
            </a:r>
            <a:r>
              <a:rPr lang="en-US" sz="800" b="1" dirty="0" smtClean="0">
                <a:solidFill>
                  <a:srgbClr val="002060"/>
                </a:solidFill>
              </a:rPr>
              <a:t>(0)</a:t>
            </a:r>
            <a:endParaRPr lang="en-US" sz="800" b="1" dirty="0">
              <a:solidFill>
                <a:srgbClr val="002060"/>
              </a:solidFill>
            </a:endParaRPr>
          </a:p>
        </p:txBody>
      </p:sp>
      <p:grpSp>
        <p:nvGrpSpPr>
          <p:cNvPr id="26" name="Group 25"/>
          <p:cNvGrpSpPr/>
          <p:nvPr/>
        </p:nvGrpSpPr>
        <p:grpSpPr>
          <a:xfrm>
            <a:off x="2641187" y="5157192"/>
            <a:ext cx="309700" cy="316966"/>
            <a:chOff x="2699792" y="1772816"/>
            <a:chExt cx="309700" cy="316966"/>
          </a:xfrm>
        </p:grpSpPr>
        <p:pic>
          <p:nvPicPr>
            <p:cNvPr id="28" name="Picture 27" descr="Amber striped.png"/>
            <p:cNvPicPr>
              <a:picLocks noChangeAspect="1"/>
            </p:cNvPicPr>
            <p:nvPr/>
          </p:nvPicPr>
          <p:blipFill>
            <a:blip r:embed="rId3" cstate="print"/>
            <a:stretch>
              <a:fillRect/>
            </a:stretch>
          </p:blipFill>
          <p:spPr>
            <a:xfrm>
              <a:off x="2699792" y="1772816"/>
              <a:ext cx="292584" cy="316966"/>
            </a:xfrm>
            <a:prstGeom prst="rect">
              <a:avLst/>
            </a:prstGeom>
          </p:spPr>
        </p:pic>
        <p:sp>
          <p:nvSpPr>
            <p:cNvPr id="29" name="Rectangle 28"/>
            <p:cNvSpPr/>
            <p:nvPr/>
          </p:nvSpPr>
          <p:spPr>
            <a:xfrm>
              <a:off x="2699792" y="1844824"/>
              <a:ext cx="309700" cy="230832"/>
            </a:xfrm>
            <a:prstGeom prst="rect">
              <a:avLst/>
            </a:prstGeom>
          </p:spPr>
          <p:txBody>
            <a:bodyPr wrap="none">
              <a:spAutoFit/>
            </a:bodyPr>
            <a:lstStyle/>
            <a:p>
              <a:pPr algn="ctr"/>
              <a:r>
                <a:rPr lang="en-GB" sz="900" b="1" dirty="0" smtClean="0"/>
                <a:t>AS</a:t>
              </a:r>
              <a:endParaRPr lang="en-US" sz="900" b="1" dirty="0"/>
            </a:p>
          </p:txBody>
        </p:sp>
      </p:grpSp>
      <p:sp>
        <p:nvSpPr>
          <p:cNvPr id="31" name="Oval 2" descr="Wide upward diagonal"/>
          <p:cNvSpPr>
            <a:spLocks noChangeArrowheads="1"/>
          </p:cNvSpPr>
          <p:nvPr/>
        </p:nvSpPr>
        <p:spPr bwMode="auto">
          <a:xfrm>
            <a:off x="4355976" y="5175851"/>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39" name="Left-Right Arrow 38"/>
          <p:cNvSpPr/>
          <p:nvPr/>
        </p:nvSpPr>
        <p:spPr>
          <a:xfrm>
            <a:off x="5148064" y="5252519"/>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40" name="TextBox 39"/>
          <p:cNvSpPr txBox="1"/>
          <p:nvPr/>
        </p:nvSpPr>
        <p:spPr>
          <a:xfrm>
            <a:off x="5670011" y="4280887"/>
            <a:ext cx="3257425" cy="2554545"/>
          </a:xfrm>
          <a:prstGeom prst="rect">
            <a:avLst/>
          </a:prstGeom>
          <a:noFill/>
        </p:spPr>
        <p:txBody>
          <a:bodyPr wrap="square" rtlCol="0">
            <a:spAutoFit/>
          </a:bodyPr>
          <a:lstStyle/>
          <a:p>
            <a:endParaRPr lang="en-US" sz="800" b="1" u="sng" dirty="0" smtClean="0">
              <a:solidFill>
                <a:schemeClr val="accent1">
                  <a:lumMod val="75000"/>
                </a:schemeClr>
              </a:solidFill>
            </a:endParaRPr>
          </a:p>
          <a:p>
            <a:r>
              <a:rPr lang="en-US" sz="800" b="1" u="sng" dirty="0" smtClean="0">
                <a:solidFill>
                  <a:schemeClr val="accent1">
                    <a:lumMod val="75000"/>
                  </a:schemeClr>
                </a:solidFill>
              </a:rPr>
              <a:t>P</a:t>
            </a:r>
            <a:r>
              <a:rPr lang="en-US" sz="800" b="1" dirty="0" smtClean="0">
                <a:solidFill>
                  <a:schemeClr val="accent1">
                    <a:lumMod val="75000"/>
                  </a:schemeClr>
                </a:solidFill>
              </a:rPr>
              <a:t>rimary Education: </a:t>
            </a:r>
            <a:r>
              <a:rPr lang="en-GB" sz="800" dirty="0" smtClean="0">
                <a:solidFill>
                  <a:schemeClr val="accent1">
                    <a:lumMod val="75000"/>
                  </a:schemeClr>
                </a:solidFill>
              </a:rPr>
              <a:t>Schools </a:t>
            </a:r>
            <a:r>
              <a:rPr lang="en-GB" sz="800" dirty="0">
                <a:solidFill>
                  <a:schemeClr val="accent1">
                    <a:lumMod val="75000"/>
                  </a:schemeClr>
                </a:solidFill>
              </a:rPr>
              <a:t>have begun making projections of Year 6 students' end-of-primary results.  These are well below last year's results.</a:t>
            </a:r>
          </a:p>
          <a:p>
            <a:r>
              <a:rPr lang="en-GB" sz="800" dirty="0">
                <a:solidFill>
                  <a:schemeClr val="accent1">
                    <a:lumMod val="75000"/>
                  </a:schemeClr>
                </a:solidFill>
              </a:rPr>
              <a:t>Prediction:          Reading 37%                   Maths 37%           </a:t>
            </a:r>
          </a:p>
          <a:p>
            <a:r>
              <a:rPr lang="en-GB" sz="800" dirty="0">
                <a:solidFill>
                  <a:schemeClr val="accent1">
                    <a:lumMod val="75000"/>
                  </a:schemeClr>
                </a:solidFill>
              </a:rPr>
              <a:t>                        Spelling,  Punctuation and Grammar     48%</a:t>
            </a:r>
            <a:r>
              <a:rPr lang="en-GB" sz="800" b="1" dirty="0" smtClean="0">
                <a:solidFill>
                  <a:schemeClr val="accent1">
                    <a:lumMod val="75000"/>
                  </a:schemeClr>
                </a:solidFill>
              </a:rPr>
              <a:t>	</a:t>
            </a:r>
          </a:p>
          <a:p>
            <a:endParaRPr lang="en-US" sz="800" b="1" dirty="0" smtClean="0">
              <a:solidFill>
                <a:schemeClr val="accent1">
                  <a:lumMod val="75000"/>
                </a:schemeClr>
              </a:solidFill>
            </a:endParaRPr>
          </a:p>
          <a:p>
            <a:r>
              <a:rPr lang="en-US" sz="800" b="1" dirty="0" smtClean="0">
                <a:solidFill>
                  <a:schemeClr val="accent1">
                    <a:lumMod val="75000"/>
                  </a:schemeClr>
                </a:solidFill>
              </a:rPr>
              <a:t>Secondary Education:  </a:t>
            </a:r>
            <a:endParaRPr lang="en-GB" sz="800" b="1" dirty="0" smtClean="0">
              <a:solidFill>
                <a:schemeClr val="accent1">
                  <a:lumMod val="75000"/>
                </a:schemeClr>
              </a:solidFill>
            </a:endParaRPr>
          </a:p>
          <a:p>
            <a:r>
              <a:rPr lang="en-GB" sz="800" dirty="0">
                <a:solidFill>
                  <a:schemeClr val="accent1">
                    <a:lumMod val="75000"/>
                  </a:schemeClr>
                </a:solidFill>
              </a:rPr>
              <a:t>PAS has analysed student performance and is predicting results that are above 2016 </a:t>
            </a:r>
            <a:r>
              <a:rPr lang="en-GB" sz="800" dirty="0" smtClean="0">
                <a:solidFill>
                  <a:schemeClr val="accent1">
                    <a:lumMod val="75000"/>
                  </a:schemeClr>
                </a:solidFill>
              </a:rPr>
              <a:t>results but </a:t>
            </a:r>
            <a:r>
              <a:rPr lang="en-GB" sz="800" dirty="0">
                <a:solidFill>
                  <a:schemeClr val="accent1">
                    <a:lumMod val="75000"/>
                  </a:schemeClr>
                </a:solidFill>
              </a:rPr>
              <a:t>well below the school's original target.</a:t>
            </a:r>
          </a:p>
          <a:p>
            <a:r>
              <a:rPr lang="en-GB" sz="800" dirty="0">
                <a:solidFill>
                  <a:schemeClr val="accent1">
                    <a:lumMod val="75000"/>
                  </a:schemeClr>
                </a:solidFill>
              </a:rPr>
              <a:t>Prediction</a:t>
            </a:r>
            <a:r>
              <a:rPr lang="en-GB" sz="800" dirty="0" smtClean="0">
                <a:solidFill>
                  <a:schemeClr val="accent1">
                    <a:lumMod val="75000"/>
                  </a:schemeClr>
                </a:solidFill>
              </a:rPr>
              <a:t>: 29</a:t>
            </a:r>
            <a:r>
              <a:rPr lang="en-GB" sz="800" dirty="0">
                <a:solidFill>
                  <a:schemeClr val="accent1">
                    <a:lumMod val="75000"/>
                  </a:schemeClr>
                </a:solidFill>
              </a:rPr>
              <a:t>% </a:t>
            </a:r>
            <a:endParaRPr lang="en-GB" sz="800" dirty="0" smtClean="0">
              <a:solidFill>
                <a:schemeClr val="accent1">
                  <a:lumMod val="75000"/>
                </a:schemeClr>
              </a:solidFill>
            </a:endParaRPr>
          </a:p>
          <a:p>
            <a:endParaRPr lang="en-GB" sz="800" dirty="0">
              <a:solidFill>
                <a:schemeClr val="accent1">
                  <a:lumMod val="75000"/>
                </a:schemeClr>
              </a:solidFill>
            </a:endParaRPr>
          </a:p>
          <a:p>
            <a:r>
              <a:rPr lang="en-GB" sz="800" dirty="0">
                <a:solidFill>
                  <a:schemeClr val="accent1">
                    <a:lumMod val="75000"/>
                  </a:schemeClr>
                </a:solidFill>
              </a:rPr>
              <a:t>Primary </a:t>
            </a:r>
            <a:r>
              <a:rPr lang="en-GB" sz="800" dirty="0" smtClean="0">
                <a:solidFill>
                  <a:schemeClr val="accent1">
                    <a:lumMod val="75000"/>
                  </a:schemeClr>
                </a:solidFill>
              </a:rPr>
              <a:t>Schools </a:t>
            </a:r>
            <a:r>
              <a:rPr lang="en-GB" sz="800" dirty="0">
                <a:solidFill>
                  <a:schemeClr val="accent1">
                    <a:lumMod val="75000"/>
                  </a:schemeClr>
                </a:solidFill>
              </a:rPr>
              <a:t>continue to have serious staffing difficulties with considerable impact on children's learning.  Two </a:t>
            </a:r>
            <a:r>
              <a:rPr lang="en-GB" sz="800" dirty="0" smtClean="0">
                <a:solidFill>
                  <a:schemeClr val="accent1">
                    <a:lumMod val="75000"/>
                  </a:schemeClr>
                </a:solidFill>
              </a:rPr>
              <a:t>Primary </a:t>
            </a:r>
            <a:r>
              <a:rPr lang="en-GB" sz="800" dirty="0">
                <a:solidFill>
                  <a:schemeClr val="accent1">
                    <a:lumMod val="75000"/>
                  </a:schemeClr>
                </a:solidFill>
              </a:rPr>
              <a:t>S</a:t>
            </a:r>
            <a:r>
              <a:rPr lang="en-GB" sz="800" dirty="0" smtClean="0">
                <a:solidFill>
                  <a:schemeClr val="accent1">
                    <a:lumMod val="75000"/>
                  </a:schemeClr>
                </a:solidFill>
              </a:rPr>
              <a:t>chools </a:t>
            </a:r>
            <a:r>
              <a:rPr lang="en-GB" sz="800" dirty="0">
                <a:solidFill>
                  <a:schemeClr val="accent1">
                    <a:lumMod val="75000"/>
                  </a:schemeClr>
                </a:solidFill>
              </a:rPr>
              <a:t>have lost Year 6 teachers so far this school year, and in both cases they have now also lost the replacement Year 6 teacher.  The </a:t>
            </a:r>
            <a:r>
              <a:rPr lang="en-GB" sz="800" dirty="0" err="1">
                <a:solidFill>
                  <a:schemeClr val="accent1">
                    <a:lumMod val="75000"/>
                  </a:schemeClr>
                </a:solidFill>
              </a:rPr>
              <a:t>Asst</a:t>
            </a:r>
            <a:r>
              <a:rPr lang="en-GB" sz="800" dirty="0">
                <a:solidFill>
                  <a:schemeClr val="accent1">
                    <a:lumMod val="75000"/>
                  </a:schemeClr>
                </a:solidFill>
              </a:rPr>
              <a:t> Director has spent most of the school year providing support and cover in schools, but this is leaves primary staff stretched, as well as the Directorate.</a:t>
            </a:r>
          </a:p>
          <a:p>
            <a:r>
              <a:rPr lang="en-GB" sz="800" dirty="0">
                <a:solidFill>
                  <a:schemeClr val="accent1">
                    <a:lumMod val="75000"/>
                  </a:schemeClr>
                </a:solidFill>
              </a:rPr>
              <a:t>Work is underway in PAS on a review of the school curriculum to reflect changes in UK qualifications; these changes will be implemented in the 2016/17 school year</a:t>
            </a:r>
            <a:r>
              <a:rPr lang="en-GB" sz="800" dirty="0" smtClean="0">
                <a:solidFill>
                  <a:schemeClr val="accent1">
                    <a:lumMod val="50000"/>
                  </a:schemeClr>
                </a:solidFill>
              </a:rPr>
              <a:t>.</a:t>
            </a:r>
          </a:p>
        </p:txBody>
      </p:sp>
      <p:cxnSp>
        <p:nvCxnSpPr>
          <p:cNvPr id="41" name="Straight Connector 40"/>
          <p:cNvCxnSpPr/>
          <p:nvPr/>
        </p:nvCxnSpPr>
        <p:spPr>
          <a:xfrm flipH="1">
            <a:off x="0" y="4365104"/>
            <a:ext cx="9107488" cy="0"/>
          </a:xfrm>
          <a:prstGeom prst="line">
            <a:avLst/>
          </a:prstGeom>
          <a:ln w="12700">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42" name="Left-Right Arrow 41"/>
          <p:cNvSpPr/>
          <p:nvPr/>
        </p:nvSpPr>
        <p:spPr>
          <a:xfrm>
            <a:off x="3617846" y="5252519"/>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43" name="Left-Right Arrow 42"/>
          <p:cNvSpPr/>
          <p:nvPr/>
        </p:nvSpPr>
        <p:spPr>
          <a:xfrm>
            <a:off x="5194148" y="2416696"/>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36" name="TextBox 35"/>
          <p:cNvSpPr txBox="1"/>
          <p:nvPr/>
        </p:nvSpPr>
        <p:spPr>
          <a:xfrm>
            <a:off x="6948264" y="116632"/>
            <a:ext cx="2195736" cy="523220"/>
          </a:xfrm>
          <a:prstGeom prst="rect">
            <a:avLst/>
          </a:prstGeom>
          <a:noFill/>
        </p:spPr>
        <p:txBody>
          <a:bodyPr wrap="square" rtlCol="0">
            <a:spAutoFit/>
          </a:bodyPr>
          <a:lstStyle/>
          <a:p>
            <a:pPr algn="ctr"/>
            <a:r>
              <a:rPr lang="en-GB" sz="1400" b="1" dirty="0" smtClean="0">
                <a:solidFill>
                  <a:schemeClr val="bg1"/>
                </a:solidFill>
              </a:rPr>
              <a:t>Released: July 2016</a:t>
            </a:r>
          </a:p>
          <a:p>
            <a:pPr algn="ctr"/>
            <a:r>
              <a:rPr lang="en-GB" sz="1400" i="1" dirty="0" smtClean="0">
                <a:solidFill>
                  <a:schemeClr val="bg1"/>
                </a:solidFill>
              </a:rPr>
              <a:t>Covering: May 2016</a:t>
            </a:r>
            <a:endParaRPr lang="en-GB" sz="1400" i="1" dirty="0">
              <a:solidFill>
                <a:schemeClr val="bg1"/>
              </a:solidFill>
            </a:endParaRPr>
          </a:p>
        </p:txBody>
      </p:sp>
      <p:sp>
        <p:nvSpPr>
          <p:cNvPr id="35" name="Up Arrow 34"/>
          <p:cNvSpPr/>
          <p:nvPr/>
        </p:nvSpPr>
        <p:spPr>
          <a:xfrm>
            <a:off x="3624360" y="2421269"/>
            <a:ext cx="144016" cy="144016"/>
          </a:xfrm>
          <a:prstGeom prst="upArrow">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0" name="Straight Connector 59"/>
          <p:cNvCxnSpPr/>
          <p:nvPr/>
        </p:nvCxnSpPr>
        <p:spPr>
          <a:xfrm>
            <a:off x="4860032" y="836712"/>
            <a:ext cx="0" cy="6021288"/>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0" y="1484784"/>
            <a:ext cx="9144000" cy="0"/>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0" y="0"/>
            <a:ext cx="9144000" cy="8367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SHG Performance TRACKER</a:t>
            </a:r>
            <a:endParaRPr lang="en-GB" sz="2400" b="1" dirty="0"/>
          </a:p>
        </p:txBody>
      </p:sp>
      <p:sp>
        <p:nvSpPr>
          <p:cNvPr id="55" name="Rounded Rectangle 54"/>
          <p:cNvSpPr/>
          <p:nvPr/>
        </p:nvSpPr>
        <p:spPr>
          <a:xfrm>
            <a:off x="179512" y="908720"/>
            <a:ext cx="1908720" cy="504056"/>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Thematic Group</a:t>
            </a:r>
            <a:endParaRPr lang="en-GB" dirty="0">
              <a:solidFill>
                <a:schemeClr val="tx1"/>
              </a:solidFill>
            </a:endParaRPr>
          </a:p>
        </p:txBody>
      </p:sp>
      <p:cxnSp>
        <p:nvCxnSpPr>
          <p:cNvPr id="62" name="Straight Connector 61"/>
          <p:cNvCxnSpPr/>
          <p:nvPr/>
        </p:nvCxnSpPr>
        <p:spPr>
          <a:xfrm>
            <a:off x="22677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652120"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275856"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0679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54" name="Rounded Rectangle 53"/>
          <p:cNvSpPr/>
          <p:nvPr/>
        </p:nvSpPr>
        <p:spPr>
          <a:xfrm>
            <a:off x="2339752" y="908720"/>
            <a:ext cx="864096"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Overall Performance Progress</a:t>
            </a:r>
            <a:endParaRPr lang="en-GB" sz="900" dirty="0">
              <a:solidFill>
                <a:schemeClr val="tx1"/>
              </a:solidFill>
            </a:endParaRPr>
          </a:p>
        </p:txBody>
      </p:sp>
      <p:sp>
        <p:nvSpPr>
          <p:cNvPr id="58" name="Rounded Rectangle 57"/>
          <p:cNvSpPr/>
          <p:nvPr/>
        </p:nvSpPr>
        <p:spPr>
          <a:xfrm>
            <a:off x="3347864"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59" name="Rounded Rectangle 58"/>
          <p:cNvSpPr/>
          <p:nvPr/>
        </p:nvSpPr>
        <p:spPr>
          <a:xfrm>
            <a:off x="5796136" y="980728"/>
            <a:ext cx="316835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tx1"/>
                </a:solidFill>
              </a:rPr>
              <a:t>Commentary</a:t>
            </a:r>
            <a:endParaRPr lang="en-GB" sz="1100" dirty="0">
              <a:solidFill>
                <a:schemeClr val="tx1"/>
              </a:solidFill>
            </a:endParaRPr>
          </a:p>
        </p:txBody>
      </p:sp>
      <p:sp>
        <p:nvSpPr>
          <p:cNvPr id="32" name="TextBox 31"/>
          <p:cNvSpPr txBox="1"/>
          <p:nvPr/>
        </p:nvSpPr>
        <p:spPr>
          <a:xfrm>
            <a:off x="5663741" y="3967173"/>
            <a:ext cx="3491880" cy="1754326"/>
          </a:xfrm>
          <a:prstGeom prst="rect">
            <a:avLst/>
          </a:prstGeom>
          <a:noFill/>
        </p:spPr>
        <p:txBody>
          <a:bodyPr wrap="square" rtlCol="0">
            <a:spAutoFit/>
          </a:bodyPr>
          <a:lstStyle/>
          <a:p>
            <a:endParaRPr lang="en-GB" sz="1200" dirty="0" smtClean="0"/>
          </a:p>
          <a:p>
            <a:r>
              <a:rPr lang="en-GB" sz="800" dirty="0" smtClean="0"/>
              <a:t>The overall performance at the end of May 2016 is a favourable variance of  £0.7M.   </a:t>
            </a:r>
          </a:p>
          <a:p>
            <a:endParaRPr lang="en-GB" sz="800" dirty="0" smtClean="0"/>
          </a:p>
          <a:p>
            <a:r>
              <a:rPr lang="en-GB" sz="800" dirty="0" smtClean="0"/>
              <a:t>Budgeted revenue for the first two months of this financial year was £5.9M.  Actual revenue collected for this period was £5.7M.   This is an under collection of  £0.2M which is an adverse variance of  3.4% against the revenue budget for the year to date.  </a:t>
            </a:r>
          </a:p>
          <a:p>
            <a:endParaRPr lang="en-GB" sz="800" dirty="0" smtClean="0"/>
          </a:p>
          <a:p>
            <a:r>
              <a:rPr lang="en-GB" sz="800" dirty="0" smtClean="0"/>
              <a:t>Budgeted expenditure for the year to date was £5.4M.  Actual expenditure for the same period was £5.0M including a small amount of capital expenditure.  This is an under spend of £0.4M, which is a favourable variance of 7.4% against the expenditure budget for the year to date. </a:t>
            </a:r>
            <a:endParaRPr lang="en-US" sz="800" dirty="0"/>
          </a:p>
        </p:txBody>
      </p:sp>
      <p:cxnSp>
        <p:nvCxnSpPr>
          <p:cNvPr id="71" name="Straight Connector 70"/>
          <p:cNvCxnSpPr/>
          <p:nvPr/>
        </p:nvCxnSpPr>
        <p:spPr>
          <a:xfrm flipH="1">
            <a:off x="36512" y="3789040"/>
            <a:ext cx="9107488" cy="0"/>
          </a:xfrm>
          <a:prstGeom prst="line">
            <a:avLst/>
          </a:prstGeom>
          <a:ln w="12700">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45" name="Rounded Rectangle 44"/>
          <p:cNvSpPr/>
          <p:nvPr/>
        </p:nvSpPr>
        <p:spPr>
          <a:xfrm>
            <a:off x="4932040"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43" name="Rounded Rectangle 42"/>
          <p:cNvSpPr/>
          <p:nvPr/>
        </p:nvSpPr>
        <p:spPr>
          <a:xfrm>
            <a:off x="4139952" y="908720"/>
            <a:ext cx="648072"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Leading Indicator</a:t>
            </a:r>
          </a:p>
          <a:p>
            <a:pPr algn="ctr"/>
            <a:r>
              <a:rPr lang="en-GB" sz="900" dirty="0" smtClean="0">
                <a:solidFill>
                  <a:schemeClr val="tx1"/>
                </a:solidFill>
              </a:rPr>
              <a:t>2016/17</a:t>
            </a:r>
            <a:endParaRPr lang="en-GB" sz="900" dirty="0">
              <a:solidFill>
                <a:schemeClr val="tx1"/>
              </a:solidFill>
            </a:endParaRPr>
          </a:p>
        </p:txBody>
      </p:sp>
      <p:sp>
        <p:nvSpPr>
          <p:cNvPr id="57" name="Rounded Rectangle 56"/>
          <p:cNvSpPr/>
          <p:nvPr/>
        </p:nvSpPr>
        <p:spPr>
          <a:xfrm>
            <a:off x="90364" y="4005064"/>
            <a:ext cx="2016224" cy="504056"/>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Summary of Financial Performance</a:t>
            </a:r>
            <a:endParaRPr lang="en-GB" sz="1400" dirty="0"/>
          </a:p>
        </p:txBody>
      </p:sp>
      <p:sp>
        <p:nvSpPr>
          <p:cNvPr id="36" name="TextBox 35"/>
          <p:cNvSpPr txBox="1"/>
          <p:nvPr/>
        </p:nvSpPr>
        <p:spPr>
          <a:xfrm>
            <a:off x="5724128" y="1628800"/>
            <a:ext cx="3312368" cy="338554"/>
          </a:xfrm>
          <a:prstGeom prst="rect">
            <a:avLst/>
          </a:prstGeom>
          <a:noFill/>
        </p:spPr>
        <p:txBody>
          <a:bodyPr wrap="square" rtlCol="0">
            <a:spAutoFit/>
          </a:bodyPr>
          <a:lstStyle/>
          <a:p>
            <a:r>
              <a:rPr lang="en-GB" sz="800" dirty="0" smtClean="0"/>
              <a:t>In respect of the risks on the Combined Performance Report  there has been no major change, </a:t>
            </a:r>
            <a:r>
              <a:rPr lang="en-US" sz="800" dirty="0" smtClean="0"/>
              <a:t>and are currently up for review. </a:t>
            </a:r>
          </a:p>
        </p:txBody>
      </p:sp>
      <p:cxnSp>
        <p:nvCxnSpPr>
          <p:cNvPr id="39" name="Straight Connector 38"/>
          <p:cNvCxnSpPr/>
          <p:nvPr/>
        </p:nvCxnSpPr>
        <p:spPr>
          <a:xfrm flipH="1">
            <a:off x="18256" y="2276872"/>
            <a:ext cx="9107488" cy="0"/>
          </a:xfrm>
          <a:prstGeom prst="line">
            <a:avLst/>
          </a:prstGeom>
          <a:ln w="12700">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41" name="Rounded Rectangle 40"/>
          <p:cNvSpPr/>
          <p:nvPr/>
        </p:nvSpPr>
        <p:spPr>
          <a:xfrm>
            <a:off x="107504" y="1628800"/>
            <a:ext cx="2016224" cy="288032"/>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Summary of RISKS</a:t>
            </a:r>
            <a:endParaRPr lang="en-GB" sz="1400" dirty="0"/>
          </a:p>
        </p:txBody>
      </p:sp>
      <p:sp>
        <p:nvSpPr>
          <p:cNvPr id="48" name="Left-Right Arrow 47"/>
          <p:cNvSpPr/>
          <p:nvPr/>
        </p:nvSpPr>
        <p:spPr>
          <a:xfrm>
            <a:off x="3491880" y="1772816"/>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56" name="Oval 2" descr="Wide upward diagonal"/>
          <p:cNvSpPr>
            <a:spLocks noChangeArrowheads="1"/>
          </p:cNvSpPr>
          <p:nvPr/>
        </p:nvSpPr>
        <p:spPr bwMode="auto">
          <a:xfrm>
            <a:off x="4355976" y="1700808"/>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65" name="Left-Right Arrow 64"/>
          <p:cNvSpPr/>
          <p:nvPr/>
        </p:nvSpPr>
        <p:spPr>
          <a:xfrm>
            <a:off x="5148064" y="1772816"/>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67" name="Rounded Rectangle 66"/>
          <p:cNvSpPr/>
          <p:nvPr/>
        </p:nvSpPr>
        <p:spPr>
          <a:xfrm>
            <a:off x="107504" y="2492896"/>
            <a:ext cx="2016224" cy="288032"/>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Summary of BAM Areas</a:t>
            </a:r>
            <a:endParaRPr lang="en-GB" sz="1400" dirty="0"/>
          </a:p>
        </p:txBody>
      </p:sp>
      <p:sp>
        <p:nvSpPr>
          <p:cNvPr id="68" name="TextBox 67"/>
          <p:cNvSpPr txBox="1"/>
          <p:nvPr/>
        </p:nvSpPr>
        <p:spPr>
          <a:xfrm>
            <a:off x="5724128" y="2348880"/>
            <a:ext cx="3491880" cy="1200329"/>
          </a:xfrm>
          <a:prstGeom prst="rect">
            <a:avLst/>
          </a:prstGeom>
          <a:noFill/>
        </p:spPr>
        <p:txBody>
          <a:bodyPr wrap="square" rtlCol="0">
            <a:spAutoFit/>
          </a:bodyPr>
          <a:lstStyle/>
          <a:p>
            <a:r>
              <a:rPr lang="en-GB" sz="800" dirty="0"/>
              <a:t>As at the end of May 2016, approval has being given for external support for National Accounts.</a:t>
            </a:r>
          </a:p>
          <a:p>
            <a:r>
              <a:rPr lang="en-GB" sz="800" dirty="0"/>
              <a:t>Performance data/information is generally posted within the given timeframe, although there are a few which constantly remain slow.</a:t>
            </a:r>
          </a:p>
          <a:p>
            <a:r>
              <a:rPr lang="en-GB" sz="800" dirty="0"/>
              <a:t>TC Expenditure  against budget remains underspent with a total of £49k (8%).</a:t>
            </a:r>
          </a:p>
          <a:p>
            <a:r>
              <a:rPr lang="en-GB" sz="800" dirty="0"/>
              <a:t>With regards to teacher training, the Cambridge PDQ Level 4 certificate in Teaching and Learning has being approved and delivered in schools with 29 staff members currently registered.</a:t>
            </a:r>
          </a:p>
          <a:p>
            <a:endParaRPr lang="en-GB" sz="800" dirty="0" smtClean="0">
              <a:solidFill>
                <a:srgbClr val="FF0000"/>
              </a:solidFill>
            </a:endParaRPr>
          </a:p>
        </p:txBody>
      </p:sp>
      <p:sp>
        <p:nvSpPr>
          <p:cNvPr id="69" name="Left-Right Arrow 68"/>
          <p:cNvSpPr/>
          <p:nvPr/>
        </p:nvSpPr>
        <p:spPr>
          <a:xfrm>
            <a:off x="5148064" y="3140968"/>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72" name="Oval 2" descr="Wide upward diagonal"/>
          <p:cNvSpPr>
            <a:spLocks noChangeArrowheads="1"/>
          </p:cNvSpPr>
          <p:nvPr/>
        </p:nvSpPr>
        <p:spPr bwMode="auto">
          <a:xfrm>
            <a:off x="4355976" y="3068960"/>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77" name="Oval 2" descr="Wide upward diagonal"/>
          <p:cNvSpPr>
            <a:spLocks noChangeArrowheads="1"/>
          </p:cNvSpPr>
          <p:nvPr/>
        </p:nvSpPr>
        <p:spPr bwMode="auto">
          <a:xfrm>
            <a:off x="2627784" y="1700808"/>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46" name="Up Arrow 45"/>
          <p:cNvSpPr/>
          <p:nvPr/>
        </p:nvSpPr>
        <p:spPr>
          <a:xfrm>
            <a:off x="3635896" y="3140968"/>
            <a:ext cx="144016" cy="144016"/>
          </a:xfrm>
          <a:prstGeom prst="upArrow">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8" name="Oval 2" descr="Wide upward diagonal"/>
          <p:cNvSpPr>
            <a:spLocks noChangeArrowheads="1"/>
          </p:cNvSpPr>
          <p:nvPr/>
        </p:nvSpPr>
        <p:spPr bwMode="auto">
          <a:xfrm>
            <a:off x="2591781" y="3084896"/>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40" name="TextBox 39"/>
          <p:cNvSpPr txBox="1"/>
          <p:nvPr/>
        </p:nvSpPr>
        <p:spPr>
          <a:xfrm>
            <a:off x="6948264" y="116632"/>
            <a:ext cx="2195736" cy="523220"/>
          </a:xfrm>
          <a:prstGeom prst="rect">
            <a:avLst/>
          </a:prstGeom>
          <a:noFill/>
        </p:spPr>
        <p:txBody>
          <a:bodyPr wrap="square" rtlCol="0">
            <a:spAutoFit/>
          </a:bodyPr>
          <a:lstStyle/>
          <a:p>
            <a:pPr algn="ctr"/>
            <a:r>
              <a:rPr lang="en-GB" sz="1400" b="1" dirty="0" smtClean="0">
                <a:solidFill>
                  <a:schemeClr val="bg1"/>
                </a:solidFill>
              </a:rPr>
              <a:t>Released: July 2016</a:t>
            </a:r>
          </a:p>
          <a:p>
            <a:pPr algn="ctr"/>
            <a:r>
              <a:rPr lang="en-GB" sz="1400" i="1" dirty="0" smtClean="0">
                <a:solidFill>
                  <a:schemeClr val="bg1"/>
                </a:solidFill>
              </a:rPr>
              <a:t>Covering: May 2016</a:t>
            </a:r>
            <a:endParaRPr lang="en-GB" sz="1400" i="1" dirty="0">
              <a:solidFill>
                <a:schemeClr val="bg1"/>
              </a:solidFill>
            </a:endParaRPr>
          </a:p>
        </p:txBody>
      </p:sp>
      <p:sp>
        <p:nvSpPr>
          <p:cNvPr id="34" name="Oval 2" descr="Wide upward diagonal"/>
          <p:cNvSpPr>
            <a:spLocks noChangeArrowheads="1"/>
          </p:cNvSpPr>
          <p:nvPr/>
        </p:nvSpPr>
        <p:spPr bwMode="auto">
          <a:xfrm>
            <a:off x="2627784" y="4725144"/>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35" name="Oval 2" descr="Wide upward diagonal"/>
          <p:cNvSpPr>
            <a:spLocks noChangeArrowheads="1"/>
          </p:cNvSpPr>
          <p:nvPr/>
        </p:nvSpPr>
        <p:spPr bwMode="auto">
          <a:xfrm>
            <a:off x="4355976" y="4725144"/>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44" name="Left-Right Arrow 43"/>
          <p:cNvSpPr/>
          <p:nvPr/>
        </p:nvSpPr>
        <p:spPr>
          <a:xfrm>
            <a:off x="5148064" y="4797152"/>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47" name="Left-Right Arrow 46"/>
          <p:cNvSpPr/>
          <p:nvPr/>
        </p:nvSpPr>
        <p:spPr>
          <a:xfrm>
            <a:off x="3563888" y="4797152"/>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0" name="Straight Connector 59"/>
          <p:cNvCxnSpPr/>
          <p:nvPr/>
        </p:nvCxnSpPr>
        <p:spPr>
          <a:xfrm>
            <a:off x="4860032" y="836712"/>
            <a:ext cx="0" cy="6021288"/>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0" y="1484784"/>
            <a:ext cx="9144000" cy="0"/>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0" y="0"/>
            <a:ext cx="9144000" cy="8367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t>SHG Performance TRACKER</a:t>
            </a:r>
            <a:endParaRPr lang="en-GB" sz="2400" b="1" dirty="0"/>
          </a:p>
        </p:txBody>
      </p:sp>
      <p:sp>
        <p:nvSpPr>
          <p:cNvPr id="55" name="Rounded Rectangle 54"/>
          <p:cNvSpPr/>
          <p:nvPr/>
        </p:nvSpPr>
        <p:spPr>
          <a:xfrm>
            <a:off x="179512" y="908720"/>
            <a:ext cx="1908720" cy="504056"/>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Thematic Group</a:t>
            </a:r>
            <a:endParaRPr lang="en-GB" dirty="0">
              <a:solidFill>
                <a:schemeClr val="tx1"/>
              </a:solidFill>
            </a:endParaRPr>
          </a:p>
        </p:txBody>
      </p:sp>
      <p:cxnSp>
        <p:nvCxnSpPr>
          <p:cNvPr id="62" name="Straight Connector 61"/>
          <p:cNvCxnSpPr/>
          <p:nvPr/>
        </p:nvCxnSpPr>
        <p:spPr>
          <a:xfrm>
            <a:off x="22677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652120"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275856"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067944" y="620688"/>
            <a:ext cx="0" cy="6237312"/>
          </a:xfrm>
          <a:prstGeom prst="line">
            <a:avLst/>
          </a:prstGeom>
          <a:ln w="57150">
            <a:solidFill>
              <a:srgbClr val="002060"/>
            </a:solidFill>
          </a:ln>
        </p:spPr>
        <p:style>
          <a:lnRef idx="1">
            <a:schemeClr val="accent1"/>
          </a:lnRef>
          <a:fillRef idx="0">
            <a:schemeClr val="accent1"/>
          </a:fillRef>
          <a:effectRef idx="0">
            <a:schemeClr val="accent1"/>
          </a:effectRef>
          <a:fontRef idx="minor">
            <a:schemeClr val="tx1"/>
          </a:fontRef>
        </p:style>
      </p:cxnSp>
      <p:sp>
        <p:nvSpPr>
          <p:cNvPr id="54" name="Rounded Rectangle 53"/>
          <p:cNvSpPr/>
          <p:nvPr/>
        </p:nvSpPr>
        <p:spPr>
          <a:xfrm>
            <a:off x="2339752" y="908720"/>
            <a:ext cx="864096"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Overall Performance Progress</a:t>
            </a:r>
            <a:endParaRPr lang="en-GB" sz="900" dirty="0">
              <a:solidFill>
                <a:schemeClr val="tx1"/>
              </a:solidFill>
            </a:endParaRPr>
          </a:p>
        </p:txBody>
      </p:sp>
      <p:sp>
        <p:nvSpPr>
          <p:cNvPr id="58" name="Rounded Rectangle 57"/>
          <p:cNvSpPr/>
          <p:nvPr/>
        </p:nvSpPr>
        <p:spPr>
          <a:xfrm>
            <a:off x="3347864"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59" name="Rounded Rectangle 58"/>
          <p:cNvSpPr/>
          <p:nvPr/>
        </p:nvSpPr>
        <p:spPr>
          <a:xfrm>
            <a:off x="5796136" y="980728"/>
            <a:ext cx="316835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tx1"/>
                </a:solidFill>
              </a:rPr>
              <a:t>Commentary</a:t>
            </a:r>
            <a:endParaRPr lang="en-GB" sz="1100" dirty="0">
              <a:solidFill>
                <a:schemeClr val="tx1"/>
              </a:solidFill>
            </a:endParaRPr>
          </a:p>
        </p:txBody>
      </p:sp>
      <p:sp>
        <p:nvSpPr>
          <p:cNvPr id="32" name="TextBox 31"/>
          <p:cNvSpPr txBox="1"/>
          <p:nvPr/>
        </p:nvSpPr>
        <p:spPr>
          <a:xfrm>
            <a:off x="5652120" y="4725144"/>
            <a:ext cx="3491880" cy="338554"/>
          </a:xfrm>
          <a:prstGeom prst="rect">
            <a:avLst/>
          </a:prstGeom>
          <a:noFill/>
        </p:spPr>
        <p:txBody>
          <a:bodyPr wrap="square" rtlCol="0">
            <a:spAutoFit/>
          </a:bodyPr>
          <a:lstStyle/>
          <a:p>
            <a:r>
              <a:rPr lang="en-US" sz="800" dirty="0" smtClean="0"/>
              <a:t/>
            </a:r>
            <a:br>
              <a:rPr lang="en-US" sz="800" dirty="0" smtClean="0"/>
            </a:br>
            <a:endParaRPr lang="en-US" sz="800" dirty="0"/>
          </a:p>
        </p:txBody>
      </p:sp>
      <p:sp>
        <p:nvSpPr>
          <p:cNvPr id="45" name="Rounded Rectangle 44"/>
          <p:cNvSpPr/>
          <p:nvPr/>
        </p:nvSpPr>
        <p:spPr>
          <a:xfrm>
            <a:off x="4932040" y="980728"/>
            <a:ext cx="648072" cy="43204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Monthly </a:t>
            </a:r>
            <a:r>
              <a:rPr lang="en-GB" sz="1000" dirty="0" smtClean="0">
                <a:solidFill>
                  <a:schemeClr val="tx1"/>
                </a:solidFill>
              </a:rPr>
              <a:t>Change</a:t>
            </a:r>
            <a:endParaRPr lang="en-GB" sz="1000" dirty="0">
              <a:solidFill>
                <a:schemeClr val="tx1"/>
              </a:solidFill>
            </a:endParaRPr>
          </a:p>
        </p:txBody>
      </p:sp>
      <p:sp>
        <p:nvSpPr>
          <p:cNvPr id="34" name="Rounded Rectangle 33"/>
          <p:cNvSpPr/>
          <p:nvPr/>
        </p:nvSpPr>
        <p:spPr>
          <a:xfrm>
            <a:off x="107504" y="4221088"/>
            <a:ext cx="2016224" cy="504056"/>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Capital Programme Summary</a:t>
            </a:r>
            <a:endParaRPr lang="en-GB" sz="1400" dirty="0"/>
          </a:p>
        </p:txBody>
      </p:sp>
      <p:sp>
        <p:nvSpPr>
          <p:cNvPr id="43" name="Rounded Rectangle 42"/>
          <p:cNvSpPr/>
          <p:nvPr/>
        </p:nvSpPr>
        <p:spPr>
          <a:xfrm>
            <a:off x="4139952" y="908720"/>
            <a:ext cx="648072" cy="5040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dirty="0" smtClean="0">
                <a:solidFill>
                  <a:schemeClr val="tx1"/>
                </a:solidFill>
              </a:rPr>
              <a:t>Leading Indicator</a:t>
            </a:r>
          </a:p>
          <a:p>
            <a:pPr algn="ctr"/>
            <a:r>
              <a:rPr lang="en-GB" sz="900" dirty="0" smtClean="0">
                <a:solidFill>
                  <a:schemeClr val="tx1"/>
                </a:solidFill>
              </a:rPr>
              <a:t>2016/17</a:t>
            </a:r>
            <a:endParaRPr lang="en-GB" sz="900" dirty="0">
              <a:solidFill>
                <a:schemeClr val="tx1"/>
              </a:solidFill>
            </a:endParaRPr>
          </a:p>
        </p:txBody>
      </p:sp>
      <p:sp>
        <p:nvSpPr>
          <p:cNvPr id="24" name="Oval 2" descr="Wide upward diagonal"/>
          <p:cNvSpPr>
            <a:spLocks noChangeArrowheads="1"/>
          </p:cNvSpPr>
          <p:nvPr/>
        </p:nvSpPr>
        <p:spPr bwMode="auto">
          <a:xfrm>
            <a:off x="4324513" y="5217102"/>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25" name="Left-Right Arrow 24"/>
          <p:cNvSpPr/>
          <p:nvPr/>
        </p:nvSpPr>
        <p:spPr>
          <a:xfrm>
            <a:off x="3595352" y="5284918"/>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6" name="Left-Right Arrow 25"/>
          <p:cNvSpPr/>
          <p:nvPr/>
        </p:nvSpPr>
        <p:spPr>
          <a:xfrm>
            <a:off x="5179528" y="5287955"/>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2" name="TextBox 21"/>
          <p:cNvSpPr txBox="1"/>
          <p:nvPr/>
        </p:nvSpPr>
        <p:spPr>
          <a:xfrm>
            <a:off x="5724128" y="1628800"/>
            <a:ext cx="3240360" cy="338554"/>
          </a:xfrm>
          <a:prstGeom prst="rect">
            <a:avLst/>
          </a:prstGeom>
          <a:noFill/>
        </p:spPr>
        <p:txBody>
          <a:bodyPr wrap="square" rtlCol="0">
            <a:spAutoFit/>
          </a:bodyPr>
          <a:lstStyle/>
          <a:p>
            <a:endParaRPr lang="en-GB" sz="800" dirty="0" smtClean="0">
              <a:solidFill>
                <a:schemeClr val="accent1">
                  <a:lumMod val="75000"/>
                </a:schemeClr>
              </a:solidFill>
            </a:endParaRPr>
          </a:p>
          <a:p>
            <a:r>
              <a:rPr lang="en-GB" sz="800" dirty="0" smtClean="0">
                <a:solidFill>
                  <a:schemeClr val="accent1">
                    <a:lumMod val="75000"/>
                  </a:schemeClr>
                </a:solidFill>
              </a:rPr>
              <a:t> </a:t>
            </a:r>
            <a:r>
              <a:rPr lang="en-GB" sz="800" dirty="0" smtClean="0"/>
              <a:t> </a:t>
            </a:r>
            <a:endParaRPr lang="en-US" sz="800" dirty="0"/>
          </a:p>
        </p:txBody>
      </p:sp>
      <p:sp>
        <p:nvSpPr>
          <p:cNvPr id="30" name="Rounded Rectangle 29"/>
          <p:cNvSpPr/>
          <p:nvPr/>
        </p:nvSpPr>
        <p:spPr>
          <a:xfrm>
            <a:off x="107504" y="1628800"/>
            <a:ext cx="2016224" cy="504056"/>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t>Key Revenue and Expenditure  Variances</a:t>
            </a:r>
            <a:endParaRPr lang="en-GB" sz="1400" dirty="0"/>
          </a:p>
        </p:txBody>
      </p:sp>
      <p:cxnSp>
        <p:nvCxnSpPr>
          <p:cNvPr id="39" name="Straight Connector 38"/>
          <p:cNvCxnSpPr/>
          <p:nvPr/>
        </p:nvCxnSpPr>
        <p:spPr>
          <a:xfrm flipH="1">
            <a:off x="23478" y="4057233"/>
            <a:ext cx="9107488" cy="0"/>
          </a:xfrm>
          <a:prstGeom prst="line">
            <a:avLst/>
          </a:prstGeom>
          <a:ln w="12700">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5724579" y="4231864"/>
            <a:ext cx="3240360" cy="1938992"/>
          </a:xfrm>
          <a:prstGeom prst="rect">
            <a:avLst/>
          </a:prstGeom>
          <a:noFill/>
        </p:spPr>
        <p:txBody>
          <a:bodyPr wrap="square" rtlCol="0">
            <a:spAutoFit/>
          </a:bodyPr>
          <a:lstStyle/>
          <a:p>
            <a:r>
              <a:rPr lang="en-GB" sz="800" dirty="0"/>
              <a:t>Works continue on the sewerage network systems for HTH and Jamestown and works on Harpers 3 are ongoing, with the overall project being about </a:t>
            </a:r>
            <a:r>
              <a:rPr lang="en-GB" sz="800" dirty="0" smtClean="0"/>
              <a:t>85% </a:t>
            </a:r>
            <a:r>
              <a:rPr lang="en-GB" sz="800" dirty="0"/>
              <a:t>completed and all </a:t>
            </a:r>
            <a:r>
              <a:rPr lang="en-GB" sz="800" dirty="0" smtClean="0"/>
              <a:t>works have been extended to be completed in July, due to having experience d poor weather </a:t>
            </a:r>
            <a:r>
              <a:rPr lang="en-GB" sz="800" dirty="0"/>
              <a:t>conditions. </a:t>
            </a:r>
          </a:p>
          <a:p>
            <a:endParaRPr lang="en-GB" sz="800" dirty="0"/>
          </a:p>
          <a:p>
            <a:r>
              <a:rPr lang="en-GB" sz="800" dirty="0"/>
              <a:t>Phase 1, 2 and 3 works at the Hospital </a:t>
            </a:r>
            <a:r>
              <a:rPr lang="en-GB" sz="800" dirty="0" smtClean="0"/>
              <a:t>have being handed over to client and </a:t>
            </a:r>
            <a:r>
              <a:rPr lang="en-GB" sz="800" dirty="0"/>
              <a:t>Phase 4 works </a:t>
            </a:r>
            <a:r>
              <a:rPr lang="en-GB" sz="800" dirty="0" smtClean="0"/>
              <a:t>continue and </a:t>
            </a:r>
            <a:r>
              <a:rPr lang="en-GB" sz="800" dirty="0"/>
              <a:t>due to be completed in June 2016.</a:t>
            </a:r>
          </a:p>
          <a:p>
            <a:endParaRPr lang="en-GB" sz="800" dirty="0"/>
          </a:p>
          <a:p>
            <a:r>
              <a:rPr lang="en-GB" sz="800" dirty="0"/>
              <a:t>The RIBA Stage 1 desk top validation report was received from the consultant, and an estimated build cost for the Prison has being provided.  The project team </a:t>
            </a:r>
            <a:r>
              <a:rPr lang="en-GB" sz="800" dirty="0" smtClean="0"/>
              <a:t>has decided to continue with the build of the Prison on </a:t>
            </a:r>
            <a:r>
              <a:rPr lang="en-GB" sz="800" dirty="0" err="1" smtClean="0"/>
              <a:t>Sundale</a:t>
            </a:r>
            <a:r>
              <a:rPr lang="en-GB" sz="800" dirty="0" smtClean="0"/>
              <a:t> site using current footprint.</a:t>
            </a:r>
          </a:p>
          <a:p>
            <a:endParaRPr lang="en-GB" sz="800" dirty="0"/>
          </a:p>
          <a:p>
            <a:r>
              <a:rPr lang="en-GB" sz="800" dirty="0" smtClean="0"/>
              <a:t>Contracts have being signed for </a:t>
            </a:r>
            <a:r>
              <a:rPr lang="en-GB" sz="800" dirty="0"/>
              <a:t>the consultancy work on the R2 and </a:t>
            </a:r>
            <a:r>
              <a:rPr lang="en-GB" sz="800" dirty="0" smtClean="0"/>
              <a:t>Rupert’s Development </a:t>
            </a:r>
            <a:r>
              <a:rPr lang="en-GB" sz="800" dirty="0"/>
              <a:t>projects.  </a:t>
            </a:r>
            <a:endParaRPr lang="en-US" sz="800" dirty="0"/>
          </a:p>
        </p:txBody>
      </p:sp>
      <p:sp>
        <p:nvSpPr>
          <p:cNvPr id="40" name="TextBox 39"/>
          <p:cNvSpPr txBox="1"/>
          <p:nvPr/>
        </p:nvSpPr>
        <p:spPr>
          <a:xfrm>
            <a:off x="5652120" y="1535544"/>
            <a:ext cx="3455368" cy="215444"/>
          </a:xfrm>
          <a:prstGeom prst="rect">
            <a:avLst/>
          </a:prstGeom>
          <a:noFill/>
        </p:spPr>
        <p:txBody>
          <a:bodyPr wrap="square" rtlCol="0">
            <a:spAutoFit/>
          </a:bodyPr>
          <a:lstStyle/>
          <a:p>
            <a:r>
              <a:rPr lang="en-GB" sz="800" dirty="0"/>
              <a:t>	</a:t>
            </a:r>
          </a:p>
        </p:txBody>
      </p:sp>
      <p:sp>
        <p:nvSpPr>
          <p:cNvPr id="44" name="TextBox 43"/>
          <p:cNvSpPr txBox="1"/>
          <p:nvPr/>
        </p:nvSpPr>
        <p:spPr>
          <a:xfrm>
            <a:off x="5796136" y="1700808"/>
            <a:ext cx="3141106" cy="1938992"/>
          </a:xfrm>
          <a:prstGeom prst="rect">
            <a:avLst/>
          </a:prstGeom>
          <a:noFill/>
        </p:spPr>
        <p:txBody>
          <a:bodyPr wrap="square" rtlCol="0">
            <a:spAutoFit/>
          </a:bodyPr>
          <a:lstStyle/>
          <a:p>
            <a:r>
              <a:rPr lang="en-GB" sz="800" dirty="0" smtClean="0"/>
              <a:t>There is an adverse variance on the Shipping Subsidy revenue of £240K. This is a budget phasing issue.  It was anticipated at the start of the financial year that the Shipping Subsidy would be transferred separate to Grant in Aid however this has changed.  The Shipping Subsidy revenue budget phasing will be revised in June to reflect the current arrangements. </a:t>
            </a:r>
          </a:p>
          <a:p>
            <a:endParaRPr lang="en-GB" sz="800" dirty="0" smtClean="0"/>
          </a:p>
          <a:p>
            <a:r>
              <a:rPr lang="en-GB" sz="800" dirty="0" smtClean="0"/>
              <a:t>As reported last month a favourable variance continues on the RMS Shipping subsidy due to favourable variances on revenues and running costs.  </a:t>
            </a:r>
          </a:p>
          <a:p>
            <a:endParaRPr lang="en-GB" sz="800" dirty="0" smtClean="0"/>
          </a:p>
          <a:p>
            <a:r>
              <a:rPr lang="en-GB" sz="800" dirty="0" smtClean="0"/>
              <a:t>An overspend has occurred on the Safeguarding budget of £0.1M for the year to date.  The majority of the overspend relates to the Safeguarding Project for legal fees and the Police Visa, Crime and Intelligence Systems. </a:t>
            </a:r>
            <a:endParaRPr lang="en-US" sz="800" dirty="0"/>
          </a:p>
        </p:txBody>
      </p:sp>
      <p:sp>
        <p:nvSpPr>
          <p:cNvPr id="36" name="TextBox 35"/>
          <p:cNvSpPr txBox="1"/>
          <p:nvPr/>
        </p:nvSpPr>
        <p:spPr>
          <a:xfrm>
            <a:off x="6948264" y="116632"/>
            <a:ext cx="2195736" cy="523220"/>
          </a:xfrm>
          <a:prstGeom prst="rect">
            <a:avLst/>
          </a:prstGeom>
          <a:noFill/>
        </p:spPr>
        <p:txBody>
          <a:bodyPr wrap="square" rtlCol="0">
            <a:spAutoFit/>
          </a:bodyPr>
          <a:lstStyle/>
          <a:p>
            <a:pPr algn="ctr"/>
            <a:r>
              <a:rPr lang="en-GB" sz="1400" b="1" dirty="0" smtClean="0">
                <a:solidFill>
                  <a:schemeClr val="bg1"/>
                </a:solidFill>
              </a:rPr>
              <a:t>Released: July 2016</a:t>
            </a:r>
          </a:p>
          <a:p>
            <a:pPr algn="ctr"/>
            <a:r>
              <a:rPr lang="en-GB" sz="1400" i="1" dirty="0" smtClean="0">
                <a:solidFill>
                  <a:schemeClr val="bg1"/>
                </a:solidFill>
              </a:rPr>
              <a:t>Covering: May 2016</a:t>
            </a:r>
            <a:endParaRPr lang="en-GB" sz="1400" i="1" dirty="0">
              <a:solidFill>
                <a:schemeClr val="bg1"/>
              </a:solidFill>
            </a:endParaRPr>
          </a:p>
        </p:txBody>
      </p:sp>
      <p:sp>
        <p:nvSpPr>
          <p:cNvPr id="42" name="Oval 2" descr="Wide upward diagonal"/>
          <p:cNvSpPr>
            <a:spLocks noChangeArrowheads="1"/>
          </p:cNvSpPr>
          <p:nvPr/>
        </p:nvSpPr>
        <p:spPr bwMode="auto">
          <a:xfrm>
            <a:off x="2627784" y="5201360"/>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31" name="Oval 2" descr="Wide upward diagonal"/>
          <p:cNvSpPr>
            <a:spLocks noChangeArrowheads="1"/>
          </p:cNvSpPr>
          <p:nvPr/>
        </p:nvSpPr>
        <p:spPr bwMode="auto">
          <a:xfrm>
            <a:off x="2627784" y="2564904"/>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35" name="Oval 2" descr="Wide upward diagonal"/>
          <p:cNvSpPr>
            <a:spLocks noChangeArrowheads="1"/>
          </p:cNvSpPr>
          <p:nvPr/>
        </p:nvSpPr>
        <p:spPr bwMode="auto">
          <a:xfrm>
            <a:off x="4283968" y="2564904"/>
            <a:ext cx="288032" cy="279648"/>
          </a:xfrm>
          <a:prstGeom prst="ellipse">
            <a:avLst/>
          </a:prstGeom>
          <a:solidFill>
            <a:srgbClr val="FFC000"/>
          </a:solidFill>
          <a:ln w="9525" algn="in">
            <a:solidFill>
              <a:srgbClr val="FFC000"/>
            </a:solidFill>
            <a:round/>
            <a:headEnd/>
            <a:tailEnd/>
          </a:ln>
          <a:effectLst/>
        </p:spPr>
        <p:txBody>
          <a:bodyPr vert="horz" wrap="square" lIns="36576" tIns="36576" rIns="36576" bIns="36576" numCol="1" anchor="t" anchorCtr="0" compatLnSpc="1">
            <a:prstTxWarp prst="textNoShape">
              <a:avLst/>
            </a:prstTxWarp>
          </a:bodyPr>
          <a:lstStyle/>
          <a:p>
            <a:pPr algn="ctr"/>
            <a:r>
              <a:rPr lang="en-GB" sz="1000" b="1" dirty="0" smtClean="0"/>
              <a:t>A</a:t>
            </a:r>
            <a:endParaRPr lang="en-US" sz="1000" b="1" dirty="0"/>
          </a:p>
        </p:txBody>
      </p:sp>
      <p:sp>
        <p:nvSpPr>
          <p:cNvPr id="38" name="Left-Right Arrow 37"/>
          <p:cNvSpPr/>
          <p:nvPr/>
        </p:nvSpPr>
        <p:spPr>
          <a:xfrm>
            <a:off x="5148064" y="2636912"/>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47" name="Left-Right Arrow 46"/>
          <p:cNvSpPr/>
          <p:nvPr/>
        </p:nvSpPr>
        <p:spPr>
          <a:xfrm>
            <a:off x="3563888" y="2636912"/>
            <a:ext cx="216024" cy="144016"/>
          </a:xfrm>
          <a:prstGeom prst="leftRightArrow">
            <a:avLst/>
          </a:prstGeom>
          <a:solidFill>
            <a:srgbClr val="FFC000"/>
          </a:solidFill>
          <a:ln>
            <a:solidFill>
              <a:srgbClr val="FFC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8ED6F24ADC32C4297DD5AD1F17E2D34" ma:contentTypeVersion="0" ma:contentTypeDescription="Create a new document." ma:contentTypeScope="" ma:versionID="8da9a3eb64ad35fe97c204ef0652d07b">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C368FCC-A873-4D0A-844F-43ED3DE9065C}">
  <ds:schemaRefs>
    <ds:schemaRef ds:uri="http://schemas.microsoft.com/sharepoint/v3/contenttype/forms"/>
  </ds:schemaRefs>
</ds:datastoreItem>
</file>

<file path=customXml/itemProps2.xml><?xml version="1.0" encoding="utf-8"?>
<ds:datastoreItem xmlns:ds="http://schemas.openxmlformats.org/officeDocument/2006/customXml" ds:itemID="{92D71B88-8375-433C-BD21-62FA8F9185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AF3D47BD-349A-4869-8E7D-29521538F166}">
  <ds:schemaRefs>
    <ds:schemaRef ds:uri="http://schemas.microsoft.com/office/2006/documentManagement/types"/>
    <ds:schemaRef ds:uri="http://www.w3.org/XML/1998/namespace"/>
    <ds:schemaRef ds:uri="http://schemas.microsoft.com/office/2006/metadata/properties"/>
    <ds:schemaRef ds:uri="http://schemas.microsoft.com/office/infopath/2007/PartnerControls"/>
    <ds:schemaRef ds:uri="http://purl.org/dc/elements/1.1/"/>
    <ds:schemaRef ds:uri="http://purl.org/dc/dcmitype/"/>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62507</TotalTime>
  <Words>3289</Words>
  <Application>Microsoft Office PowerPoint</Application>
  <PresentationFormat>On-screen Show (4:3)</PresentationFormat>
  <Paragraphs>488</Paragraphs>
  <Slides>10</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Government of St helena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Andrea Mittens</dc:creator>
  <cp:lastModifiedBy>Andrea Mittens</cp:lastModifiedBy>
  <cp:revision>3133</cp:revision>
  <cp:lastPrinted>2015-09-24T15:27:22Z</cp:lastPrinted>
  <dcterms:created xsi:type="dcterms:W3CDTF">2012-02-22T12:07:11Z</dcterms:created>
  <dcterms:modified xsi:type="dcterms:W3CDTF">2016-07-18T10:33:05Z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0x01010008ED6F24ADC32C4297DD5AD1F17E2D34</vt:lpwstr>
  </property>
</Properties>
</file>