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61" r:id="rId5"/>
    <p:sldId id="265" r:id="rId6"/>
    <p:sldId id="270" r:id="rId7"/>
    <p:sldId id="280" r:id="rId8"/>
    <p:sldId id="279" r:id="rId9"/>
    <p:sldId id="273" r:id="rId10"/>
    <p:sldId id="275" r:id="rId11"/>
    <p:sldId id="274" r:id="rId12"/>
    <p:sldId id="276" r:id="rId13"/>
    <p:sldId id="262" r:id="rId1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Tessa" initials="SPA" lastIdx="1" clrIdx="0"/>
  <p:cmAuthor id="1" name="Tessa" initials="SPA" lastIdx="1" clrIdx="1"/>
  <p:cmAuthor id="2" name="Director Strategic Policy and Planning" initials="DSPP" lastIdx="4" clrIdx="2"/>
  <p:cmAuthor id="3" name="Colin Owen" initials="CO"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6" autoAdjust="0"/>
    <p:restoredTop sz="94268" autoAdjust="0"/>
  </p:normalViewPr>
  <p:slideViewPr>
    <p:cSldViewPr>
      <p:cViewPr varScale="1">
        <p:scale>
          <a:sx n="110" d="100"/>
          <a:sy n="110" d="100"/>
        </p:scale>
        <p:origin x="13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19565" cy="495367"/>
          </a:xfrm>
          <a:prstGeom prst="rect">
            <a:avLst/>
          </a:prstGeom>
        </p:spPr>
        <p:txBody>
          <a:bodyPr vert="horz" lIns="91042" tIns="45522" rIns="91042" bIns="45522" rtlCol="0"/>
          <a:lstStyle>
            <a:lvl1pPr algn="l">
              <a:defRPr sz="1200"/>
            </a:lvl1pPr>
          </a:lstStyle>
          <a:p>
            <a:endParaRPr lang="en-GB"/>
          </a:p>
        </p:txBody>
      </p:sp>
      <p:sp>
        <p:nvSpPr>
          <p:cNvPr id="3" name="Date Placeholder 2"/>
          <p:cNvSpPr>
            <a:spLocks noGrp="1"/>
          </p:cNvSpPr>
          <p:nvPr>
            <p:ph type="dt" sz="quarter" idx="1"/>
          </p:nvPr>
        </p:nvSpPr>
        <p:spPr>
          <a:xfrm>
            <a:off x="3814626" y="3"/>
            <a:ext cx="2919565" cy="495367"/>
          </a:xfrm>
          <a:prstGeom prst="rect">
            <a:avLst/>
          </a:prstGeom>
        </p:spPr>
        <p:txBody>
          <a:bodyPr vert="horz" lIns="91042" tIns="45522" rIns="91042" bIns="45522" rtlCol="0"/>
          <a:lstStyle>
            <a:lvl1pPr algn="r">
              <a:defRPr sz="1200"/>
            </a:lvl1pPr>
          </a:lstStyle>
          <a:p>
            <a:fld id="{C140669F-2F00-4D7C-93B1-318FFEDC12D8}" type="datetimeFigureOut">
              <a:rPr lang="en-GB" smtClean="0"/>
              <a:pPr/>
              <a:t>18/07/2016</a:t>
            </a:fld>
            <a:endParaRPr lang="en-GB"/>
          </a:p>
        </p:txBody>
      </p:sp>
      <p:sp>
        <p:nvSpPr>
          <p:cNvPr id="4" name="Footer Placeholder 3"/>
          <p:cNvSpPr>
            <a:spLocks noGrp="1"/>
          </p:cNvSpPr>
          <p:nvPr>
            <p:ph type="ftr" sz="quarter" idx="2"/>
          </p:nvPr>
        </p:nvSpPr>
        <p:spPr>
          <a:xfrm>
            <a:off x="0" y="9370949"/>
            <a:ext cx="2919565" cy="495367"/>
          </a:xfrm>
          <a:prstGeom prst="rect">
            <a:avLst/>
          </a:prstGeom>
        </p:spPr>
        <p:txBody>
          <a:bodyPr vert="horz" lIns="91042" tIns="45522" rIns="91042" bIns="45522" rtlCol="0" anchor="b"/>
          <a:lstStyle>
            <a:lvl1pPr algn="l">
              <a:defRPr sz="1200"/>
            </a:lvl1pPr>
          </a:lstStyle>
          <a:p>
            <a:endParaRPr lang="en-GB"/>
          </a:p>
        </p:txBody>
      </p:sp>
      <p:sp>
        <p:nvSpPr>
          <p:cNvPr id="5" name="Slide Number Placeholder 4"/>
          <p:cNvSpPr>
            <a:spLocks noGrp="1"/>
          </p:cNvSpPr>
          <p:nvPr>
            <p:ph type="sldNum" sz="quarter" idx="3"/>
          </p:nvPr>
        </p:nvSpPr>
        <p:spPr>
          <a:xfrm>
            <a:off x="3814626" y="9370949"/>
            <a:ext cx="2919565" cy="495367"/>
          </a:xfrm>
          <a:prstGeom prst="rect">
            <a:avLst/>
          </a:prstGeom>
        </p:spPr>
        <p:txBody>
          <a:bodyPr vert="horz" lIns="91042" tIns="45522" rIns="91042" bIns="45522" rtlCol="0" anchor="b"/>
          <a:lstStyle>
            <a:lvl1pPr algn="r">
              <a:defRPr sz="1200"/>
            </a:lvl1pPr>
          </a:lstStyle>
          <a:p>
            <a:fld id="{7F15371F-B28B-48C4-A457-ECFA26417735}" type="slidenum">
              <a:rPr lang="en-GB" smtClean="0"/>
              <a:pPr/>
              <a:t>‹#›</a:t>
            </a:fld>
            <a:endParaRPr lang="en-GB"/>
          </a:p>
        </p:txBody>
      </p:sp>
    </p:spTree>
    <p:extLst>
      <p:ext uri="{BB962C8B-B14F-4D97-AF65-F5344CB8AC3E}">
        <p14:creationId xmlns:p14="http://schemas.microsoft.com/office/powerpoint/2010/main" val="1628683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8" y="5"/>
            <a:ext cx="2918830" cy="493315"/>
          </a:xfrm>
          <a:prstGeom prst="rect">
            <a:avLst/>
          </a:prstGeom>
        </p:spPr>
        <p:txBody>
          <a:bodyPr vert="horz" lIns="91042" tIns="45522" rIns="91042" bIns="45522" rtlCol="0"/>
          <a:lstStyle>
            <a:lvl1pPr algn="l">
              <a:defRPr sz="1200"/>
            </a:lvl1pPr>
          </a:lstStyle>
          <a:p>
            <a:endParaRPr lang="en-US" dirty="0"/>
          </a:p>
        </p:txBody>
      </p:sp>
      <p:sp>
        <p:nvSpPr>
          <p:cNvPr id="3" name="Date Placeholder 2"/>
          <p:cNvSpPr>
            <a:spLocks noGrp="1"/>
          </p:cNvSpPr>
          <p:nvPr>
            <p:ph type="dt" idx="1"/>
          </p:nvPr>
        </p:nvSpPr>
        <p:spPr>
          <a:xfrm>
            <a:off x="3815382" y="5"/>
            <a:ext cx="2918830" cy="493315"/>
          </a:xfrm>
          <a:prstGeom prst="rect">
            <a:avLst/>
          </a:prstGeom>
        </p:spPr>
        <p:txBody>
          <a:bodyPr vert="horz" lIns="91042" tIns="45522" rIns="91042" bIns="45522" rtlCol="0"/>
          <a:lstStyle>
            <a:lvl1pPr algn="r">
              <a:defRPr sz="1200"/>
            </a:lvl1pPr>
          </a:lstStyle>
          <a:p>
            <a:fld id="{D4023867-6F59-4A6F-830C-3B0C4F3A13F2}" type="datetimeFigureOut">
              <a:rPr lang="en-US" smtClean="0"/>
              <a:pPr/>
              <a:t>7/18/2016</a:t>
            </a:fld>
            <a:endParaRPr lang="en-US"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042" tIns="45522" rIns="91042" bIns="45522" rtlCol="0" anchor="ctr"/>
          <a:lstStyle/>
          <a:p>
            <a:endParaRPr lang="en-US" dirty="0"/>
          </a:p>
        </p:txBody>
      </p:sp>
      <p:sp>
        <p:nvSpPr>
          <p:cNvPr id="5" name="Notes Placeholder 4"/>
          <p:cNvSpPr>
            <a:spLocks noGrp="1"/>
          </p:cNvSpPr>
          <p:nvPr>
            <p:ph type="body" sz="quarter" idx="3"/>
          </p:nvPr>
        </p:nvSpPr>
        <p:spPr>
          <a:xfrm>
            <a:off x="673577" y="4686501"/>
            <a:ext cx="5388610" cy="4439840"/>
          </a:xfrm>
          <a:prstGeom prst="rect">
            <a:avLst/>
          </a:prstGeom>
        </p:spPr>
        <p:txBody>
          <a:bodyPr vert="horz" lIns="91042" tIns="45522" rIns="91042" bIns="455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8" y="9371290"/>
            <a:ext cx="2918830" cy="493315"/>
          </a:xfrm>
          <a:prstGeom prst="rect">
            <a:avLst/>
          </a:prstGeom>
        </p:spPr>
        <p:txBody>
          <a:bodyPr vert="horz" lIns="91042" tIns="45522" rIns="91042" bIns="4552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5382" y="9371290"/>
            <a:ext cx="2918830" cy="493315"/>
          </a:xfrm>
          <a:prstGeom prst="rect">
            <a:avLst/>
          </a:prstGeom>
        </p:spPr>
        <p:txBody>
          <a:bodyPr vert="horz" lIns="91042" tIns="45522" rIns="91042" bIns="45522" rtlCol="0" anchor="b"/>
          <a:lstStyle>
            <a:lvl1pPr algn="r">
              <a:defRPr sz="1200"/>
            </a:lvl1pPr>
          </a:lstStyle>
          <a:p>
            <a:fld id="{22BE8D8B-F699-436F-B56F-5134DD53FF76}" type="slidenum">
              <a:rPr lang="en-US" smtClean="0"/>
              <a:pPr/>
              <a:t>‹#›</a:t>
            </a:fld>
            <a:endParaRPr lang="en-US" dirty="0"/>
          </a:p>
        </p:txBody>
      </p:sp>
    </p:spTree>
    <p:extLst>
      <p:ext uri="{BB962C8B-B14F-4D97-AF65-F5344CB8AC3E}">
        <p14:creationId xmlns:p14="http://schemas.microsoft.com/office/powerpoint/2010/main" val="1260542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2</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3</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4</a:t>
            </a:fld>
            <a:endParaRPr lang="en-US" dirty="0"/>
          </a:p>
        </p:txBody>
      </p:sp>
    </p:spTree>
    <p:extLst>
      <p:ext uri="{BB962C8B-B14F-4D97-AF65-F5344CB8AC3E}">
        <p14:creationId xmlns:p14="http://schemas.microsoft.com/office/powerpoint/2010/main" val="333084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5</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6</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7</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8</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9</a:t>
            </a:fld>
            <a:endParaRPr lang="en-US" dirty="0"/>
          </a:p>
        </p:txBody>
      </p:sp>
    </p:spTree>
    <p:extLst>
      <p:ext uri="{BB962C8B-B14F-4D97-AF65-F5344CB8AC3E}">
        <p14:creationId xmlns:p14="http://schemas.microsoft.com/office/powerpoint/2010/main" val="2974774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DB960-DB6F-48E5-A4D3-8C08FBDA9C53}"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Table 24"/>
          <p:cNvGraphicFramePr>
            <a:graphicFrameLocks noGrp="1"/>
          </p:cNvGraphicFramePr>
          <p:nvPr>
            <p:extLst>
              <p:ext uri="{D42A27DB-BD31-4B8C-83A1-F6EECF244321}">
                <p14:modId xmlns:p14="http://schemas.microsoft.com/office/powerpoint/2010/main" val="3284620134"/>
              </p:ext>
            </p:extLst>
          </p:nvPr>
        </p:nvGraphicFramePr>
        <p:xfrm>
          <a:off x="4860032" y="1681979"/>
          <a:ext cx="4104454" cy="3193471"/>
        </p:xfrm>
        <a:graphic>
          <a:graphicData uri="http://schemas.openxmlformats.org/drawingml/2006/table">
            <a:tbl>
              <a:tblPr firstRow="1" bandRow="1">
                <a:tableStyleId>{5C22544A-7EE6-4342-B048-85BDC9FD1C3A}</a:tableStyleId>
              </a:tblPr>
              <a:tblGrid>
                <a:gridCol w="879526"/>
                <a:gridCol w="806232"/>
                <a:gridCol w="806232"/>
                <a:gridCol w="806232"/>
                <a:gridCol w="806232"/>
              </a:tblGrid>
              <a:tr h="629104">
                <a:tc>
                  <a:txBody>
                    <a:bodyPr/>
                    <a:lstStyle/>
                    <a:p>
                      <a:endParaRPr lang="en-GB" dirty="0"/>
                    </a:p>
                  </a:txBody>
                  <a:tcPr>
                    <a:solidFill>
                      <a:srgbClr val="002060"/>
                    </a:solidFill>
                  </a:tcPr>
                </a:tc>
                <a:tc>
                  <a:txBody>
                    <a:bodyPr/>
                    <a:lstStyle/>
                    <a:p>
                      <a:pPr algn="ctr"/>
                      <a:r>
                        <a:rPr lang="en-GB" sz="1200" b="1" dirty="0" smtClean="0">
                          <a:solidFill>
                            <a:schemeClr val="bg1"/>
                          </a:solidFill>
                        </a:rPr>
                        <a:t>Overall Progress</a:t>
                      </a:r>
                      <a:endParaRPr lang="en-GB" sz="1200" b="1" dirty="0">
                        <a:solidFill>
                          <a:schemeClr val="bg1"/>
                        </a:solidFill>
                      </a:endParaRPr>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bg1"/>
                          </a:solidFill>
                          <a:latin typeface="+mn-lt"/>
                          <a:ea typeface="+mn-ea"/>
                          <a:cs typeface="+mn-cs"/>
                        </a:rPr>
                        <a:t>Leading Indicator </a:t>
                      </a:r>
                      <a:r>
                        <a:rPr lang="en-GB" sz="800" b="1" kern="1200" dirty="0" smtClean="0">
                          <a:solidFill>
                            <a:schemeClr val="bg1"/>
                          </a:solidFill>
                          <a:latin typeface="+mn-lt"/>
                          <a:ea typeface="+mn-ea"/>
                          <a:cs typeface="+mn-cs"/>
                        </a:rPr>
                        <a:t>15/16)</a:t>
                      </a:r>
                      <a:endParaRPr lang="en-GB" sz="800" dirty="0"/>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smtClean="0">
                          <a:solidFill>
                            <a:schemeClr val="bg1"/>
                          </a:solidFill>
                        </a:rPr>
                        <a:t>Overall Progress</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800" dirty="0"/>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bg1"/>
                          </a:solidFill>
                          <a:latin typeface="+mn-lt"/>
                          <a:ea typeface="+mn-ea"/>
                          <a:cs typeface="+mn-cs"/>
                        </a:rPr>
                        <a:t>Leading Indicator </a:t>
                      </a:r>
                      <a:r>
                        <a:rPr lang="en-GB" sz="800" b="1" kern="1200" dirty="0" smtClean="0">
                          <a:solidFill>
                            <a:schemeClr val="bg1"/>
                          </a:solidFill>
                          <a:latin typeface="+mn-lt"/>
                          <a:ea typeface="+mn-ea"/>
                          <a:cs typeface="+mn-cs"/>
                        </a:rPr>
                        <a:t>16/17)</a:t>
                      </a:r>
                      <a:endParaRPr lang="en-GB" sz="800" dirty="0" smtClean="0"/>
                    </a:p>
                  </a:txBody>
                  <a:tcPr>
                    <a:solidFill>
                      <a:srgbClr val="002060"/>
                    </a:solidFill>
                  </a:tcPr>
                </a:tc>
              </a:tr>
              <a:tr h="452718">
                <a:tc>
                  <a:txBody>
                    <a:bodyPr/>
                    <a:lstStyle/>
                    <a:p>
                      <a:endParaRPr lang="en-GB" dirty="0"/>
                    </a:p>
                  </a:txBody>
                  <a:tcPr>
                    <a:solidFill>
                      <a:schemeClr val="accent1">
                        <a:lumMod val="20000"/>
                        <a:lumOff val="80000"/>
                      </a:schemeClr>
                    </a:solidFill>
                  </a:tcPr>
                </a:tc>
                <a:tc>
                  <a:txBody>
                    <a:bodyPr/>
                    <a:lstStyle/>
                    <a:p>
                      <a:pPr algn="ctr"/>
                      <a:r>
                        <a:rPr lang="en-GB" dirty="0" smtClean="0"/>
                        <a:t>1</a:t>
                      </a:r>
                      <a:endParaRPr lang="en-US" dirty="0"/>
                    </a:p>
                  </a:txBody>
                  <a:tcPr anchor="ctr">
                    <a:solidFill>
                      <a:schemeClr val="accent1">
                        <a:lumMod val="20000"/>
                        <a:lumOff val="80000"/>
                      </a:schemeClr>
                    </a:solidFill>
                  </a:tcPr>
                </a:tc>
                <a:tc>
                  <a:txBody>
                    <a:bodyPr/>
                    <a:lstStyle/>
                    <a:p>
                      <a:pPr algn="ctr"/>
                      <a:r>
                        <a:rPr lang="en-GB" dirty="0" smtClean="0"/>
                        <a:t>0</a:t>
                      </a:r>
                    </a:p>
                  </a:txBody>
                  <a:tcPr anchor="ctr">
                    <a:solidFill>
                      <a:schemeClr val="accent1">
                        <a:lumMod val="20000"/>
                        <a:lumOff val="80000"/>
                      </a:schemeClr>
                    </a:solidFill>
                  </a:tcPr>
                </a:tc>
                <a:tc>
                  <a:txBody>
                    <a:bodyPr/>
                    <a:lstStyle/>
                    <a:p>
                      <a:pPr algn="ctr"/>
                      <a:r>
                        <a:rPr lang="en-US" dirty="0" smtClean="0"/>
                        <a:t>0</a:t>
                      </a:r>
                      <a:endParaRPr lang="en-US" dirty="0"/>
                    </a:p>
                  </a:txBody>
                  <a:tcPr anchor="ctr">
                    <a:solidFill>
                      <a:schemeClr val="accent1">
                        <a:lumMod val="20000"/>
                        <a:lumOff val="80000"/>
                      </a:schemeClr>
                    </a:solidFill>
                  </a:tcPr>
                </a:tc>
                <a:tc>
                  <a:txBody>
                    <a:bodyPr/>
                    <a:lstStyle/>
                    <a:p>
                      <a:pPr algn="ctr"/>
                      <a:r>
                        <a:rPr lang="en-GB" dirty="0" smtClean="0"/>
                        <a:t>0</a:t>
                      </a:r>
                    </a:p>
                  </a:txBody>
                  <a:tcPr anchor="ctr">
                    <a:solidFill>
                      <a:schemeClr val="accent1">
                        <a:lumMod val="20000"/>
                        <a:lumOff val="80000"/>
                      </a:schemeClr>
                    </a:solidFill>
                  </a:tcPr>
                </a:tc>
              </a:tr>
              <a:tr h="419403">
                <a:tc>
                  <a:txBody>
                    <a:bodyPr/>
                    <a:lstStyle/>
                    <a:p>
                      <a:endParaRPr lang="en-GB" dirty="0"/>
                    </a:p>
                  </a:txBody>
                  <a:tcPr>
                    <a:solidFill>
                      <a:schemeClr val="accent1">
                        <a:lumMod val="20000"/>
                        <a:lumOff val="80000"/>
                      </a:schemeClr>
                    </a:solidFill>
                  </a:tcPr>
                </a:tc>
                <a:tc>
                  <a:txBody>
                    <a:bodyPr/>
                    <a:lstStyle/>
                    <a:p>
                      <a:pPr algn="ctr"/>
                      <a:r>
                        <a:rPr lang="en-GB" dirty="0" smtClean="0"/>
                        <a:t>3</a:t>
                      </a:r>
                      <a:endParaRPr lang="en-US" dirty="0"/>
                    </a:p>
                  </a:txBody>
                  <a:tcPr anchor="ctr">
                    <a:solidFill>
                      <a:schemeClr val="accent1">
                        <a:lumMod val="20000"/>
                        <a:lumOff val="80000"/>
                      </a:schemeClr>
                    </a:solidFill>
                  </a:tcPr>
                </a:tc>
                <a:tc>
                  <a:txBody>
                    <a:bodyPr/>
                    <a:lstStyle/>
                    <a:p>
                      <a:pPr algn="ctr"/>
                      <a:r>
                        <a:rPr lang="en-GB" dirty="0" smtClean="0"/>
                        <a:t>2</a:t>
                      </a:r>
                      <a:endParaRPr lang="en-US" dirty="0"/>
                    </a:p>
                  </a:txBody>
                  <a:tcPr anchor="ctr">
                    <a:solidFill>
                      <a:schemeClr val="accent1">
                        <a:lumMod val="20000"/>
                        <a:lumOff val="80000"/>
                      </a:schemeClr>
                    </a:solidFill>
                  </a:tcPr>
                </a:tc>
                <a:tc>
                  <a:txBody>
                    <a:bodyPr/>
                    <a:lstStyle/>
                    <a:p>
                      <a:pPr algn="ctr"/>
                      <a:r>
                        <a:rPr lang="en-US" dirty="0" smtClean="0"/>
                        <a:t>4</a:t>
                      </a:r>
                      <a:endParaRPr lang="en-US" dirty="0"/>
                    </a:p>
                  </a:txBody>
                  <a:tcPr anchor="ctr">
                    <a:solidFill>
                      <a:schemeClr val="accent1">
                        <a:lumMod val="20000"/>
                        <a:lumOff val="80000"/>
                      </a:schemeClr>
                    </a:solidFill>
                  </a:tcPr>
                </a:tc>
                <a:tc>
                  <a:txBody>
                    <a:bodyPr/>
                    <a:lstStyle/>
                    <a:p>
                      <a:pPr algn="ctr"/>
                      <a:r>
                        <a:rPr lang="en-US" dirty="0" smtClean="0"/>
                        <a:t>1</a:t>
                      </a:r>
                      <a:endParaRPr lang="en-US" dirty="0"/>
                    </a:p>
                  </a:txBody>
                  <a:tcPr anchor="ctr">
                    <a:solidFill>
                      <a:schemeClr val="accent1">
                        <a:lumMod val="20000"/>
                        <a:lumOff val="80000"/>
                      </a:schemeClr>
                    </a:solidFill>
                  </a:tcPr>
                </a:tc>
              </a:tr>
              <a:tr h="419403">
                <a:tc>
                  <a:txBody>
                    <a:bodyPr/>
                    <a:lstStyle/>
                    <a:p>
                      <a:endParaRPr lang="en-GB" dirty="0"/>
                    </a:p>
                  </a:txBody>
                  <a:tcPr>
                    <a:solidFill>
                      <a:schemeClr val="accent1">
                        <a:lumMod val="20000"/>
                        <a:lumOff val="80000"/>
                      </a:schemeClr>
                    </a:solidFill>
                  </a:tcPr>
                </a:tc>
                <a:tc>
                  <a:txBody>
                    <a:bodyPr/>
                    <a:lstStyle/>
                    <a:p>
                      <a:pPr algn="ctr"/>
                      <a:r>
                        <a:rPr lang="en-GB" dirty="0" smtClean="0"/>
                        <a:t>6</a:t>
                      </a:r>
                      <a:endParaRPr lang="en-US" dirty="0"/>
                    </a:p>
                  </a:txBody>
                  <a:tcPr anchor="ctr">
                    <a:solidFill>
                      <a:schemeClr val="accent1">
                        <a:lumMod val="20000"/>
                        <a:lumOff val="80000"/>
                      </a:schemeClr>
                    </a:solidFill>
                  </a:tcPr>
                </a:tc>
                <a:tc>
                  <a:txBody>
                    <a:bodyPr/>
                    <a:lstStyle/>
                    <a:p>
                      <a:pPr algn="ctr"/>
                      <a:r>
                        <a:rPr lang="en-GB" dirty="0" smtClean="0"/>
                        <a:t>10</a:t>
                      </a:r>
                      <a:endParaRPr lang="en-US" dirty="0"/>
                    </a:p>
                  </a:txBody>
                  <a:tcPr anchor="ctr">
                    <a:solidFill>
                      <a:schemeClr val="accent1">
                        <a:lumMod val="20000"/>
                        <a:lumOff val="80000"/>
                      </a:schemeClr>
                    </a:solidFill>
                  </a:tcPr>
                </a:tc>
                <a:tc>
                  <a:txBody>
                    <a:bodyPr/>
                    <a:lstStyle/>
                    <a:p>
                      <a:pPr algn="ctr"/>
                      <a:r>
                        <a:rPr lang="en-US" dirty="0" smtClean="0"/>
                        <a:t>9</a:t>
                      </a:r>
                      <a:endParaRPr lang="en-US" dirty="0"/>
                    </a:p>
                  </a:txBody>
                  <a:tcPr anchor="ctr">
                    <a:solidFill>
                      <a:schemeClr val="accent1">
                        <a:lumMod val="20000"/>
                        <a:lumOff val="80000"/>
                      </a:schemeClr>
                    </a:solidFill>
                  </a:tcPr>
                </a:tc>
                <a:tc>
                  <a:txBody>
                    <a:bodyPr/>
                    <a:lstStyle/>
                    <a:p>
                      <a:pPr algn="ctr"/>
                      <a:r>
                        <a:rPr lang="en-US" dirty="0" smtClean="0"/>
                        <a:t>12</a:t>
                      </a:r>
                      <a:endParaRPr lang="en-US" dirty="0"/>
                    </a:p>
                  </a:txBody>
                  <a:tcPr anchor="ctr">
                    <a:solidFill>
                      <a:schemeClr val="accent1">
                        <a:lumMod val="20000"/>
                        <a:lumOff val="80000"/>
                      </a:schemeClr>
                    </a:solidFill>
                  </a:tcPr>
                </a:tc>
              </a:tr>
              <a:tr h="419403">
                <a:tc>
                  <a:txBody>
                    <a:bodyPr/>
                    <a:lstStyle/>
                    <a:p>
                      <a:endParaRPr lang="en-GB" dirty="0"/>
                    </a:p>
                  </a:txBody>
                  <a:tcPr>
                    <a:solidFill>
                      <a:schemeClr val="accent1">
                        <a:lumMod val="20000"/>
                        <a:lumOff val="80000"/>
                      </a:schemeClr>
                    </a:solidFill>
                  </a:tcPr>
                </a:tc>
                <a:tc>
                  <a:txBody>
                    <a:bodyPr/>
                    <a:lstStyle/>
                    <a:p>
                      <a:pPr algn="ctr"/>
                      <a:r>
                        <a:rPr lang="en-GB" dirty="0" smtClean="0"/>
                        <a:t>4</a:t>
                      </a:r>
                      <a:endParaRPr lang="en-US" dirty="0"/>
                    </a:p>
                  </a:txBody>
                  <a:tcPr anchor="ctr">
                    <a:solidFill>
                      <a:schemeClr val="accent1">
                        <a:lumMod val="20000"/>
                        <a:lumOff val="80000"/>
                      </a:schemeClr>
                    </a:solidFill>
                  </a:tcPr>
                </a:tc>
                <a:tc>
                  <a:txBody>
                    <a:bodyPr/>
                    <a:lstStyle/>
                    <a:p>
                      <a:pPr algn="ctr"/>
                      <a:r>
                        <a:rPr lang="en-GB" dirty="0" smtClean="0"/>
                        <a:t>2</a:t>
                      </a:r>
                      <a:endParaRPr lang="en-US" dirty="0"/>
                    </a:p>
                  </a:txBody>
                  <a:tcPr anchor="ctr">
                    <a:solidFill>
                      <a:schemeClr val="accent1">
                        <a:lumMod val="20000"/>
                        <a:lumOff val="80000"/>
                      </a:schemeClr>
                    </a:solidFill>
                  </a:tcPr>
                </a:tc>
                <a:tc>
                  <a:txBody>
                    <a:bodyPr/>
                    <a:lstStyle/>
                    <a:p>
                      <a:pPr algn="ctr"/>
                      <a:r>
                        <a:rPr lang="en-US" dirty="0" smtClean="0"/>
                        <a:t>1</a:t>
                      </a:r>
                      <a:endParaRPr lang="en-US" dirty="0"/>
                    </a:p>
                  </a:txBody>
                  <a:tcPr anchor="ctr">
                    <a:solidFill>
                      <a:schemeClr val="accent1">
                        <a:lumMod val="20000"/>
                        <a:lumOff val="80000"/>
                      </a:schemeClr>
                    </a:solidFill>
                  </a:tcPr>
                </a:tc>
                <a:tc>
                  <a:txBody>
                    <a:bodyPr/>
                    <a:lstStyle/>
                    <a:p>
                      <a:pPr algn="ctr"/>
                      <a:r>
                        <a:rPr lang="en-US" dirty="0" smtClean="0"/>
                        <a:t>1</a:t>
                      </a:r>
                      <a:endParaRPr lang="en-US" dirty="0"/>
                    </a:p>
                  </a:txBody>
                  <a:tcPr anchor="ctr">
                    <a:solidFill>
                      <a:schemeClr val="accent1">
                        <a:lumMod val="20000"/>
                        <a:lumOff val="80000"/>
                      </a:schemeClr>
                    </a:solidFill>
                  </a:tcPr>
                </a:tc>
              </a:tr>
              <a:tr h="847150">
                <a:tc>
                  <a:txBody>
                    <a:bodyPr/>
                    <a:lstStyle/>
                    <a:p>
                      <a:endParaRPr lang="en-GB" sz="1200" dirty="0" smtClean="0"/>
                    </a:p>
                    <a:p>
                      <a:endParaRPr lang="en-GB" sz="1200" dirty="0" smtClean="0"/>
                    </a:p>
                    <a:p>
                      <a:r>
                        <a:rPr lang="en-GB" sz="1200" dirty="0" smtClean="0"/>
                        <a:t>Unknown </a:t>
                      </a:r>
                      <a:r>
                        <a:rPr lang="en-GB" sz="700" dirty="0" smtClean="0"/>
                        <a:t>(due to lack of data)</a:t>
                      </a:r>
                      <a:endParaRPr lang="en-GB" sz="700" dirty="0"/>
                    </a:p>
                  </a:txBody>
                  <a:tcPr>
                    <a:solidFill>
                      <a:schemeClr val="accent1">
                        <a:lumMod val="40000"/>
                        <a:lumOff val="60000"/>
                      </a:schemeClr>
                    </a:solidFill>
                  </a:tcPr>
                </a:tc>
                <a:tc>
                  <a:txBody>
                    <a:bodyPr/>
                    <a:lstStyle/>
                    <a:p>
                      <a:pPr algn="ctr"/>
                      <a:r>
                        <a:rPr lang="en-GB" dirty="0" smtClean="0"/>
                        <a:t>0</a:t>
                      </a:r>
                      <a:endParaRPr lang="en-US" dirty="0"/>
                    </a:p>
                  </a:txBody>
                  <a:tcPr anchor="ctr">
                    <a:solidFill>
                      <a:schemeClr val="accent1">
                        <a:lumMod val="40000"/>
                        <a:lumOff val="60000"/>
                      </a:schemeClr>
                    </a:solidFill>
                  </a:tcPr>
                </a:tc>
                <a:tc>
                  <a:txBody>
                    <a:bodyPr/>
                    <a:lstStyle/>
                    <a:p>
                      <a:pPr algn="ctr"/>
                      <a:r>
                        <a:rPr lang="en-GB" dirty="0" smtClean="0"/>
                        <a:t>0</a:t>
                      </a:r>
                      <a:endParaRPr lang="en-US" dirty="0"/>
                    </a:p>
                  </a:txBody>
                  <a:tcPr anchor="ctr">
                    <a:solidFill>
                      <a:schemeClr val="accent1">
                        <a:lumMod val="40000"/>
                        <a:lumOff val="60000"/>
                      </a:schemeClr>
                    </a:solidFill>
                  </a:tcPr>
                </a:tc>
                <a:tc>
                  <a:txBody>
                    <a:bodyPr/>
                    <a:lstStyle/>
                    <a:p>
                      <a:pPr algn="ctr"/>
                      <a:r>
                        <a:rPr lang="en-US" dirty="0" smtClean="0"/>
                        <a:t>0</a:t>
                      </a:r>
                      <a:endParaRPr lang="en-US" dirty="0"/>
                    </a:p>
                  </a:txBody>
                  <a:tcPr anchor="ctr">
                    <a:solidFill>
                      <a:schemeClr val="accent1">
                        <a:lumMod val="40000"/>
                        <a:lumOff val="60000"/>
                      </a:schemeClr>
                    </a:solidFill>
                  </a:tcPr>
                </a:tc>
                <a:tc>
                  <a:txBody>
                    <a:bodyPr/>
                    <a:lstStyle/>
                    <a:p>
                      <a:pPr algn="ctr"/>
                      <a:r>
                        <a:rPr lang="en-US" dirty="0" smtClean="0"/>
                        <a:t>0</a:t>
                      </a:r>
                      <a:endParaRPr lang="en-US" dirty="0"/>
                    </a:p>
                  </a:txBody>
                  <a:tcPr anchor="ctr">
                    <a:solidFill>
                      <a:schemeClr val="accent1">
                        <a:lumMod val="40000"/>
                        <a:lumOff val="60000"/>
                      </a:schemeClr>
                    </a:solidFill>
                  </a:tcPr>
                </a:tc>
              </a:tr>
            </a:tbl>
          </a:graphicData>
        </a:graphic>
      </p:graphicFrame>
      <p:sp>
        <p:nvSpPr>
          <p:cNvPr id="4" name="Rectangle 3"/>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6" name="Rectangle 5"/>
          <p:cNvSpPr/>
          <p:nvPr/>
        </p:nvSpPr>
        <p:spPr>
          <a:xfrm>
            <a:off x="107504" y="908720"/>
            <a:ext cx="3240360" cy="3600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Introduction</a:t>
            </a:r>
            <a:endParaRPr lang="en-GB" dirty="0"/>
          </a:p>
        </p:txBody>
      </p:sp>
      <p:sp>
        <p:nvSpPr>
          <p:cNvPr id="5" name="TextBox 4"/>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
        <p:nvSpPr>
          <p:cNvPr id="74" name="Rectangle 73"/>
          <p:cNvSpPr/>
          <p:nvPr/>
        </p:nvSpPr>
        <p:spPr>
          <a:xfrm>
            <a:off x="4788024" y="908720"/>
            <a:ext cx="4165756" cy="3600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Overall Summary</a:t>
            </a:r>
            <a:endParaRPr lang="en-GB" dirty="0"/>
          </a:p>
        </p:txBody>
      </p:sp>
      <p:sp>
        <p:nvSpPr>
          <p:cNvPr id="79" name="TextBox 78"/>
          <p:cNvSpPr txBox="1"/>
          <p:nvPr/>
        </p:nvSpPr>
        <p:spPr>
          <a:xfrm>
            <a:off x="4881774" y="4849758"/>
            <a:ext cx="4262226" cy="1954381"/>
          </a:xfrm>
          <a:prstGeom prst="rect">
            <a:avLst/>
          </a:prstGeom>
          <a:noFill/>
        </p:spPr>
        <p:txBody>
          <a:bodyPr wrap="square" rtlCol="0">
            <a:spAutoFit/>
          </a:bodyPr>
          <a:lstStyle/>
          <a:p>
            <a:pPr algn="just"/>
            <a:r>
              <a:rPr lang="en-GB" sz="1000" dirty="0" smtClean="0"/>
              <a:t>The above table summarises the data in the report. There are 14 areas outlined in the report and both backward and forward looking RAG ratings have been provided. </a:t>
            </a:r>
          </a:p>
          <a:p>
            <a:pPr algn="just"/>
            <a:endParaRPr lang="en-GB" sz="1000" dirty="0" smtClean="0"/>
          </a:p>
          <a:p>
            <a:pPr algn="just"/>
            <a:r>
              <a:rPr lang="en-GB" sz="1000" dirty="0" smtClean="0"/>
              <a:t>For this report information has been provided for all areas. </a:t>
            </a:r>
          </a:p>
          <a:p>
            <a:pPr algn="just"/>
            <a:r>
              <a:rPr lang="en-GB" sz="1000" dirty="0" smtClean="0">
                <a:solidFill>
                  <a:srgbClr val="FF0000"/>
                </a:solidFill>
              </a:rPr>
              <a:t>0% </a:t>
            </a:r>
            <a:r>
              <a:rPr lang="en-GB" sz="1000" dirty="0" smtClean="0"/>
              <a:t>of areas were given a Red rating</a:t>
            </a:r>
          </a:p>
          <a:p>
            <a:pPr algn="just"/>
            <a:r>
              <a:rPr lang="en-GB" sz="1000" dirty="0" smtClean="0">
                <a:solidFill>
                  <a:srgbClr val="FF0000"/>
                </a:solidFill>
              </a:rPr>
              <a:t>29% </a:t>
            </a:r>
            <a:r>
              <a:rPr lang="en-GB" sz="1000" dirty="0" smtClean="0"/>
              <a:t>of areas were given an Amber Striped rating </a:t>
            </a:r>
          </a:p>
          <a:p>
            <a:pPr algn="just"/>
            <a:r>
              <a:rPr lang="en-GB" sz="1000" smtClean="0">
                <a:solidFill>
                  <a:srgbClr val="FF0000"/>
                </a:solidFill>
              </a:rPr>
              <a:t>64% </a:t>
            </a:r>
            <a:r>
              <a:rPr lang="en-GB" sz="1000" dirty="0" smtClean="0"/>
              <a:t>of areas were given an Amber rating</a:t>
            </a:r>
          </a:p>
          <a:p>
            <a:pPr algn="just"/>
            <a:r>
              <a:rPr lang="en-GB" sz="1000" dirty="0" smtClean="0">
                <a:solidFill>
                  <a:srgbClr val="FF0000"/>
                </a:solidFill>
              </a:rPr>
              <a:t>7% </a:t>
            </a:r>
            <a:r>
              <a:rPr lang="en-GB" sz="1000" dirty="0" smtClean="0"/>
              <a:t>of areas were given a Green rating </a:t>
            </a:r>
          </a:p>
          <a:p>
            <a:pPr algn="just"/>
            <a:r>
              <a:rPr lang="en-GB" sz="1000" dirty="0" smtClean="0">
                <a:solidFill>
                  <a:srgbClr val="FF0000"/>
                </a:solidFill>
              </a:rPr>
              <a:t>0% </a:t>
            </a:r>
            <a:r>
              <a:rPr lang="en-GB" sz="1000" dirty="0" smtClean="0"/>
              <a:t>of areas were given an unknown rating </a:t>
            </a:r>
          </a:p>
          <a:p>
            <a:pPr algn="just"/>
            <a:endParaRPr lang="en-GB" sz="1200" dirty="0" smtClean="0"/>
          </a:p>
          <a:p>
            <a:pPr algn="just"/>
            <a:r>
              <a:rPr lang="en-GB" sz="900" dirty="0" smtClean="0"/>
              <a:t>*Figures may not total 100% due to rounding  </a:t>
            </a:r>
            <a:endParaRPr lang="en-GB" sz="1200" dirty="0" smtClean="0"/>
          </a:p>
        </p:txBody>
      </p:sp>
      <p:sp>
        <p:nvSpPr>
          <p:cNvPr id="21" name="Rounded Rectangle 20"/>
          <p:cNvSpPr/>
          <p:nvPr/>
        </p:nvSpPr>
        <p:spPr>
          <a:xfrm>
            <a:off x="5724128" y="1340768"/>
            <a:ext cx="1512168" cy="280401"/>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March</a:t>
            </a:r>
          </a:p>
        </p:txBody>
      </p:sp>
      <p:sp>
        <p:nvSpPr>
          <p:cNvPr id="15" name="Oval 14"/>
          <p:cNvSpPr/>
          <p:nvPr/>
        </p:nvSpPr>
        <p:spPr>
          <a:xfrm>
            <a:off x="5148064" y="2348880"/>
            <a:ext cx="288032" cy="2880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R</a:t>
            </a:r>
            <a:endParaRPr lang="en-GB" sz="1000" b="1" dirty="0">
              <a:solidFill>
                <a:schemeClr val="tx1"/>
              </a:solidFill>
            </a:endParaRPr>
          </a:p>
        </p:txBody>
      </p:sp>
      <p:sp>
        <p:nvSpPr>
          <p:cNvPr id="17" name="Oval 16"/>
          <p:cNvSpPr/>
          <p:nvPr/>
        </p:nvSpPr>
        <p:spPr>
          <a:xfrm>
            <a:off x="5148064" y="3284984"/>
            <a:ext cx="288032" cy="28803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A</a:t>
            </a:r>
          </a:p>
        </p:txBody>
      </p:sp>
      <p:sp>
        <p:nvSpPr>
          <p:cNvPr id="16" name="Oval 15"/>
          <p:cNvSpPr/>
          <p:nvPr/>
        </p:nvSpPr>
        <p:spPr>
          <a:xfrm>
            <a:off x="5148064" y="3717032"/>
            <a:ext cx="288032" cy="28803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G</a:t>
            </a:r>
            <a:endParaRPr lang="en-GB" sz="1000" dirty="0"/>
          </a:p>
        </p:txBody>
      </p:sp>
      <p:sp>
        <p:nvSpPr>
          <p:cNvPr id="19" name="Oval 2" descr="Wide upward diagonal"/>
          <p:cNvSpPr>
            <a:spLocks noChangeArrowheads="1"/>
          </p:cNvSpPr>
          <p:nvPr/>
        </p:nvSpPr>
        <p:spPr bwMode="auto">
          <a:xfrm>
            <a:off x="5148064" y="4149080"/>
            <a:ext cx="288032" cy="279648"/>
          </a:xfrm>
          <a:prstGeom prst="ellipse">
            <a:avLst/>
          </a:prstGeom>
          <a:pattFill prst="wdUpDiag">
            <a:fgClr>
              <a:srgbClr val="FF0000"/>
            </a:fgClr>
            <a:bgClr>
              <a:srgbClr val="FFFFFF"/>
            </a:bgClr>
          </a:pattFill>
          <a:ln w="9525" algn="in">
            <a:solidFill>
              <a:srgbClr val="FF0000"/>
            </a:solidFill>
            <a:round/>
            <a:headEnd/>
            <a:tailEnd/>
          </a:ln>
          <a:effectLst/>
        </p:spPr>
        <p:txBody>
          <a:bodyPr vert="horz" wrap="square" lIns="36576" tIns="36576" rIns="36576" bIns="36576" numCol="1" anchor="t" anchorCtr="0" compatLnSpc="1">
            <a:prstTxWarp prst="textNoShape">
              <a:avLst/>
            </a:prstTxWarp>
          </a:bodyPr>
          <a:lstStyle/>
          <a:p>
            <a:pPr algn="ctr"/>
            <a:endParaRPr lang="en-US" sz="1100" b="1" dirty="0"/>
          </a:p>
        </p:txBody>
      </p:sp>
      <p:sp>
        <p:nvSpPr>
          <p:cNvPr id="14" name="TextBox 13"/>
          <p:cNvSpPr txBox="1"/>
          <p:nvPr/>
        </p:nvSpPr>
        <p:spPr>
          <a:xfrm>
            <a:off x="151995" y="1302439"/>
            <a:ext cx="4032448" cy="1938992"/>
          </a:xfrm>
          <a:prstGeom prst="rect">
            <a:avLst/>
          </a:prstGeom>
          <a:noFill/>
        </p:spPr>
        <p:txBody>
          <a:bodyPr wrap="square" rtlCol="0">
            <a:spAutoFit/>
          </a:bodyPr>
          <a:lstStyle/>
          <a:p>
            <a:endParaRPr lang="en-GB" sz="1000" dirty="0"/>
          </a:p>
          <a:p>
            <a:r>
              <a:rPr lang="en-GB" sz="1000" dirty="0" smtClean="0"/>
              <a:t>As </a:t>
            </a:r>
            <a:r>
              <a:rPr lang="en-GB" sz="1000" dirty="0"/>
              <a:t>this is the first month of the reporting period for </a:t>
            </a:r>
            <a:r>
              <a:rPr lang="en-GB" sz="1000" dirty="0" smtClean="0"/>
              <a:t>2016-17, </a:t>
            </a:r>
            <a:r>
              <a:rPr lang="en-GB" sz="1000" dirty="0"/>
              <a:t>overall the KPIs performance </a:t>
            </a:r>
            <a:r>
              <a:rPr lang="en-GB" sz="1000" dirty="0" smtClean="0"/>
              <a:t>shows </a:t>
            </a:r>
            <a:r>
              <a:rPr lang="en-GB" sz="1000" dirty="0"/>
              <a:t>little progress . </a:t>
            </a:r>
            <a:endParaRPr lang="en-GB" sz="1000" dirty="0" smtClean="0"/>
          </a:p>
          <a:p>
            <a:endParaRPr lang="en-GB" sz="1000" dirty="0"/>
          </a:p>
          <a:p>
            <a:r>
              <a:rPr lang="en-GB" sz="1000" dirty="0" smtClean="0"/>
              <a:t> </a:t>
            </a:r>
            <a:r>
              <a:rPr lang="en-GB" sz="1000" dirty="0"/>
              <a:t>The </a:t>
            </a:r>
            <a:r>
              <a:rPr lang="en-GB" sz="1000" dirty="0" smtClean="0"/>
              <a:t>SDP 2014-17 </a:t>
            </a:r>
            <a:r>
              <a:rPr lang="en-GB" sz="1000" dirty="0"/>
              <a:t>has been updated to reflect new targets and KPIs</a:t>
            </a:r>
            <a:r>
              <a:rPr lang="en-GB" sz="1000" dirty="0" smtClean="0"/>
              <a:t>.</a:t>
            </a:r>
          </a:p>
          <a:p>
            <a:endParaRPr lang="en-GB" sz="1000" dirty="0" smtClean="0"/>
          </a:p>
          <a:p>
            <a:r>
              <a:rPr lang="en-US" sz="1000" dirty="0" smtClean="0"/>
              <a:t>10 April 2016, saw the arrival of our first jet to land at St Helena Airport, with the ASSI team to carry out an on-site audit.  As well as on 18 April 2016 we saw the arrival of a Co</a:t>
            </a:r>
            <a:r>
              <a:rPr lang="en-GB" sz="1000" dirty="0" smtClean="0"/>
              <a:t>mair </a:t>
            </a:r>
            <a:r>
              <a:rPr lang="en-GB" sz="1000" dirty="0"/>
              <a:t>Implementation </a:t>
            </a:r>
            <a:r>
              <a:rPr lang="en-GB" sz="1000" dirty="0" smtClean="0"/>
              <a:t>flight, being </a:t>
            </a:r>
            <a:r>
              <a:rPr lang="en-GB" sz="1000" dirty="0"/>
              <a:t>the first 737-800 aircraft to </a:t>
            </a:r>
            <a:r>
              <a:rPr lang="en-GB" sz="1000" dirty="0" smtClean="0"/>
              <a:t>land at St Helena Airport. Renewable energy in April was higher than the previous year’s average. Report it Sort it continues to be used by the public to address operational issues. </a:t>
            </a:r>
            <a:endParaRPr lang="en-US" sz="1000" dirty="0" smtClean="0"/>
          </a:p>
        </p:txBody>
      </p:sp>
      <p:sp>
        <p:nvSpPr>
          <p:cNvPr id="22" name="Rounded Rectangle 21"/>
          <p:cNvSpPr/>
          <p:nvPr/>
        </p:nvSpPr>
        <p:spPr>
          <a:xfrm>
            <a:off x="7380312" y="1340768"/>
            <a:ext cx="1512168" cy="280401"/>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April</a:t>
            </a:r>
          </a:p>
        </p:txBody>
      </p:sp>
      <p:sp>
        <p:nvSpPr>
          <p:cNvPr id="27" name="Rounded Rectangle 26"/>
          <p:cNvSpPr/>
          <p:nvPr/>
        </p:nvSpPr>
        <p:spPr>
          <a:xfrm>
            <a:off x="179512" y="3341419"/>
            <a:ext cx="3168352" cy="360040"/>
          </a:xfrm>
          <a:prstGeom prst="roundRect">
            <a:avLst>
              <a:gd name="adj" fmla="val 27474"/>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Summary of Performance</a:t>
            </a:r>
            <a:endParaRPr lang="en-GB" sz="1400" dirty="0"/>
          </a:p>
        </p:txBody>
      </p:sp>
      <p:grpSp>
        <p:nvGrpSpPr>
          <p:cNvPr id="28" name="Group 27"/>
          <p:cNvGrpSpPr/>
          <p:nvPr/>
        </p:nvGrpSpPr>
        <p:grpSpPr>
          <a:xfrm>
            <a:off x="5148064" y="2780928"/>
            <a:ext cx="309700" cy="316966"/>
            <a:chOff x="2699792" y="1772816"/>
            <a:chExt cx="309700" cy="316966"/>
          </a:xfrm>
        </p:grpSpPr>
        <p:pic>
          <p:nvPicPr>
            <p:cNvPr id="30" name="Picture 29" descr="Amber striped.png"/>
            <p:cNvPicPr>
              <a:picLocks noChangeAspect="1"/>
            </p:cNvPicPr>
            <p:nvPr/>
          </p:nvPicPr>
          <p:blipFill>
            <a:blip r:embed="rId2" cstate="print"/>
            <a:stretch>
              <a:fillRect/>
            </a:stretch>
          </p:blipFill>
          <p:spPr>
            <a:xfrm>
              <a:off x="2699792" y="1772816"/>
              <a:ext cx="292584" cy="316966"/>
            </a:xfrm>
            <a:prstGeom prst="rect">
              <a:avLst/>
            </a:prstGeom>
          </p:spPr>
        </p:pic>
        <p:sp>
          <p:nvSpPr>
            <p:cNvPr id="31" name="Rectangle 30"/>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24" name="TextBox 23"/>
          <p:cNvSpPr txBox="1"/>
          <p:nvPr/>
        </p:nvSpPr>
        <p:spPr>
          <a:xfrm>
            <a:off x="179512" y="3861048"/>
            <a:ext cx="3528392" cy="2739211"/>
          </a:xfrm>
          <a:prstGeom prst="rect">
            <a:avLst/>
          </a:prstGeom>
          <a:noFill/>
        </p:spPr>
        <p:txBody>
          <a:bodyPr wrap="square" rtlCol="0">
            <a:spAutoFit/>
          </a:bodyPr>
          <a:lstStyle/>
          <a:p>
            <a:r>
              <a:rPr lang="en-GB" sz="1100" dirty="0" smtClean="0"/>
              <a:t>Some of the headlines for April are as follows:</a:t>
            </a:r>
          </a:p>
          <a:p>
            <a:pPr marL="228600" indent="-228600"/>
            <a:endParaRPr lang="en-GB" sz="1100" dirty="0" smtClean="0"/>
          </a:p>
          <a:p>
            <a:pPr marL="228600" indent="-228600">
              <a:buFont typeface="+mj-lt"/>
              <a:buAutoNum type="arabicPeriod"/>
            </a:pPr>
            <a:r>
              <a:rPr lang="en-US" sz="1000" dirty="0" smtClean="0"/>
              <a:t>April saw 236 stay-over visitor arrivals. A 27.8% reduction from the previous financial year. </a:t>
            </a:r>
          </a:p>
          <a:p>
            <a:pPr marL="228600" indent="-228600">
              <a:buFont typeface="+mj-lt"/>
              <a:buAutoNum type="arabicPeriod"/>
            </a:pPr>
            <a:r>
              <a:rPr lang="en-US" sz="1000" dirty="0" smtClean="0"/>
              <a:t>Renewable contribution for April is 29.3%, with nine unplanned electricity interruptions.</a:t>
            </a:r>
          </a:p>
          <a:p>
            <a:pPr marL="228600" indent="-228600">
              <a:buFont typeface="+mj-lt"/>
              <a:buAutoNum type="arabicPeriod"/>
            </a:pPr>
            <a:r>
              <a:rPr lang="en-GB" sz="1000" dirty="0" smtClean="0"/>
              <a:t>Overall Crime level is at 18, which is one crime above target.</a:t>
            </a:r>
          </a:p>
          <a:p>
            <a:pPr marL="228600" indent="-228600">
              <a:buFont typeface="+mj-lt"/>
              <a:buAutoNum type="arabicPeriod"/>
            </a:pPr>
            <a:r>
              <a:rPr lang="en-GB" sz="1000" dirty="0" smtClean="0"/>
              <a:t>Total number of sexual offences were three, which puts us on target for the year.</a:t>
            </a:r>
          </a:p>
          <a:p>
            <a:pPr marL="228600" indent="-228600">
              <a:buFont typeface="+mj-lt"/>
              <a:buAutoNum type="arabicPeriod"/>
            </a:pPr>
            <a:r>
              <a:rPr lang="en-GB" sz="1000" dirty="0" smtClean="0"/>
              <a:t>Expressions of Interest have being advertised for Bottom Woods CDA</a:t>
            </a:r>
          </a:p>
          <a:p>
            <a:pPr marL="228600" indent="-228600">
              <a:buFont typeface="+mj-lt"/>
              <a:buAutoNum type="arabicPeriod"/>
            </a:pPr>
            <a:r>
              <a:rPr lang="en-US" sz="1000" dirty="0" smtClean="0"/>
              <a:t>Primary Schools continue to have serious staffing difficulties, resulting in considerable impact on children’s learning.</a:t>
            </a:r>
          </a:p>
          <a:p>
            <a:pPr marL="228600" indent="-228600">
              <a:buFont typeface="+mj-lt"/>
              <a:buAutoNum type="arabicPeriod"/>
            </a:pPr>
            <a:r>
              <a:rPr lang="en-US" sz="1000" dirty="0" smtClean="0"/>
              <a:t>Report It – Sort It, 11 reports were received and completed within the specified timeframe.</a:t>
            </a:r>
          </a:p>
          <a:p>
            <a:pPr marL="228600" indent="-228600">
              <a:buFont typeface="+mj-lt"/>
              <a:buAutoNum type="arabicPeriod"/>
            </a:pPr>
            <a:endParaRPr lang="en-US" sz="1000" dirty="0" smtClean="0">
              <a:solidFill>
                <a:srgbClr val="C00000"/>
              </a:solidFill>
            </a:endParaRPr>
          </a:p>
        </p:txBody>
      </p:sp>
    </p:spTree>
    <p:extLst>
      <p:ext uri="{BB962C8B-B14F-4D97-AF65-F5344CB8AC3E}">
        <p14:creationId xmlns:p14="http://schemas.microsoft.com/office/powerpoint/2010/main" val="1898946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6" name="Rectangle 5"/>
          <p:cNvSpPr/>
          <p:nvPr/>
        </p:nvSpPr>
        <p:spPr>
          <a:xfrm>
            <a:off x="107504" y="908720"/>
            <a:ext cx="8928992" cy="3600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METHODOLOGY</a:t>
            </a:r>
            <a:endParaRPr lang="en-GB" dirty="0"/>
          </a:p>
        </p:txBody>
      </p:sp>
      <p:sp>
        <p:nvSpPr>
          <p:cNvPr id="3" name="Rectangle 2"/>
          <p:cNvSpPr/>
          <p:nvPr/>
        </p:nvSpPr>
        <p:spPr>
          <a:xfrm>
            <a:off x="235915" y="1424378"/>
            <a:ext cx="6136285" cy="2862322"/>
          </a:xfrm>
          <a:prstGeom prst="rect">
            <a:avLst/>
          </a:prstGeom>
        </p:spPr>
        <p:txBody>
          <a:bodyPr wrap="square">
            <a:spAutoFit/>
          </a:bodyPr>
          <a:lstStyle/>
          <a:p>
            <a:pPr lvl="0" algn="just"/>
            <a:r>
              <a:rPr lang="en-GB" sz="1200" dirty="0" smtClean="0">
                <a:solidFill>
                  <a:prstClr val="black"/>
                </a:solidFill>
              </a:rPr>
              <a:t>For the Performance Tracker information </a:t>
            </a:r>
            <a:r>
              <a:rPr lang="en-GB" sz="1200" dirty="0">
                <a:solidFill>
                  <a:prstClr val="black"/>
                </a:solidFill>
              </a:rPr>
              <a:t>is provided in </a:t>
            </a:r>
            <a:r>
              <a:rPr lang="en-GB" sz="1200" dirty="0" smtClean="0">
                <a:solidFill>
                  <a:prstClr val="black"/>
                </a:solidFill>
              </a:rPr>
              <a:t>five </a:t>
            </a:r>
            <a:r>
              <a:rPr lang="en-GB" sz="1200" dirty="0">
                <a:solidFill>
                  <a:prstClr val="black"/>
                </a:solidFill>
              </a:rPr>
              <a:t>columns. </a:t>
            </a:r>
          </a:p>
          <a:p>
            <a:pPr lvl="0" algn="just"/>
            <a:endParaRPr lang="en-GB" sz="1200" dirty="0">
              <a:solidFill>
                <a:prstClr val="black"/>
              </a:solidFill>
            </a:endParaRPr>
          </a:p>
          <a:p>
            <a:pPr marL="171450" lvl="0" indent="-171450" algn="just">
              <a:buFont typeface="Arial" pitchFamily="34" charset="0"/>
              <a:buChar char="•"/>
            </a:pPr>
            <a:r>
              <a:rPr lang="en-GB" sz="1200" dirty="0">
                <a:solidFill>
                  <a:prstClr val="black"/>
                </a:solidFill>
              </a:rPr>
              <a:t>The first </a:t>
            </a:r>
            <a:r>
              <a:rPr lang="en-GB" sz="1200" b="1" dirty="0" smtClean="0">
                <a:solidFill>
                  <a:srgbClr val="002060"/>
                </a:solidFill>
              </a:rPr>
              <a:t>(“</a:t>
            </a:r>
            <a:r>
              <a:rPr lang="en-GB" sz="1200" b="1" i="1" dirty="0" smtClean="0">
                <a:solidFill>
                  <a:srgbClr val="002060"/>
                </a:solidFill>
              </a:rPr>
              <a:t>Overall Performance Progress</a:t>
            </a:r>
            <a:r>
              <a:rPr lang="en-GB" sz="1200" b="1" dirty="0" smtClean="0">
                <a:solidFill>
                  <a:srgbClr val="002060"/>
                </a:solidFill>
              </a:rPr>
              <a:t>”)</a:t>
            </a:r>
            <a:r>
              <a:rPr lang="en-GB" sz="1200" dirty="0" smtClean="0">
                <a:solidFill>
                  <a:prstClr val="black"/>
                </a:solidFill>
              </a:rPr>
              <a:t> </a:t>
            </a:r>
            <a:r>
              <a:rPr lang="en-GB" sz="1200" dirty="0">
                <a:solidFill>
                  <a:prstClr val="black"/>
                </a:solidFill>
              </a:rPr>
              <a:t>is an indicator of progress over the past month relative to expectations at the beginning of the year.</a:t>
            </a:r>
          </a:p>
          <a:p>
            <a:pPr marL="171450" lvl="0" indent="-171450" algn="just">
              <a:buFont typeface="Arial" pitchFamily="34" charset="0"/>
              <a:buChar char="•"/>
            </a:pPr>
            <a:endParaRPr lang="en-GB" sz="1200" dirty="0">
              <a:solidFill>
                <a:prstClr val="black"/>
              </a:solidFill>
            </a:endParaRPr>
          </a:p>
          <a:p>
            <a:pPr marL="171450" lvl="0" indent="-171450" algn="just">
              <a:buFont typeface="Arial" pitchFamily="34" charset="0"/>
              <a:buChar char="•"/>
            </a:pPr>
            <a:r>
              <a:rPr lang="en-GB" sz="1200" dirty="0">
                <a:solidFill>
                  <a:prstClr val="black"/>
                </a:solidFill>
              </a:rPr>
              <a:t>The second </a:t>
            </a:r>
            <a:r>
              <a:rPr lang="en-GB" sz="1200" b="1" dirty="0">
                <a:solidFill>
                  <a:srgbClr val="002060"/>
                </a:solidFill>
              </a:rPr>
              <a:t>(“</a:t>
            </a:r>
            <a:r>
              <a:rPr lang="en-GB" sz="1200" b="1" i="1" dirty="0">
                <a:solidFill>
                  <a:srgbClr val="002060"/>
                </a:solidFill>
              </a:rPr>
              <a:t>Monthly </a:t>
            </a:r>
            <a:r>
              <a:rPr lang="en-GB" sz="1200" b="1" i="1" dirty="0" smtClean="0">
                <a:solidFill>
                  <a:srgbClr val="002060"/>
                </a:solidFill>
              </a:rPr>
              <a:t>Change</a:t>
            </a:r>
            <a:r>
              <a:rPr lang="en-GB" sz="1200" b="1" dirty="0" smtClean="0">
                <a:solidFill>
                  <a:srgbClr val="002060"/>
                </a:solidFill>
              </a:rPr>
              <a:t>”) </a:t>
            </a:r>
            <a:r>
              <a:rPr lang="en-GB" sz="1200" dirty="0">
                <a:solidFill>
                  <a:prstClr val="black"/>
                </a:solidFill>
              </a:rPr>
              <a:t>highlights whether this progress is an improvement, or otherwise, from the previous month. </a:t>
            </a:r>
          </a:p>
          <a:p>
            <a:pPr marL="171450" lvl="0" indent="-171450" algn="just">
              <a:buFont typeface="Arial" pitchFamily="34" charset="0"/>
              <a:buChar char="•"/>
            </a:pPr>
            <a:endParaRPr lang="en-GB" sz="1200" dirty="0">
              <a:solidFill>
                <a:prstClr val="black"/>
              </a:solidFill>
            </a:endParaRPr>
          </a:p>
          <a:p>
            <a:pPr marL="171450" lvl="0" indent="-171450" algn="just">
              <a:buFont typeface="Arial" pitchFamily="34" charset="0"/>
              <a:buChar char="•"/>
            </a:pPr>
            <a:r>
              <a:rPr lang="en-GB" sz="1200" dirty="0">
                <a:solidFill>
                  <a:prstClr val="black"/>
                </a:solidFill>
              </a:rPr>
              <a:t>The third </a:t>
            </a:r>
            <a:r>
              <a:rPr lang="en-GB" sz="1200" b="1" dirty="0">
                <a:solidFill>
                  <a:srgbClr val="002060"/>
                </a:solidFill>
              </a:rPr>
              <a:t>(“</a:t>
            </a:r>
            <a:r>
              <a:rPr lang="en-GB" sz="1200" b="1" i="1" dirty="0">
                <a:solidFill>
                  <a:srgbClr val="002060"/>
                </a:solidFill>
              </a:rPr>
              <a:t>Leading Indicator</a:t>
            </a:r>
            <a:r>
              <a:rPr lang="en-GB" sz="1200" b="1" dirty="0">
                <a:solidFill>
                  <a:srgbClr val="002060"/>
                </a:solidFill>
              </a:rPr>
              <a:t>”)</a:t>
            </a:r>
            <a:r>
              <a:rPr lang="en-GB" sz="1200" dirty="0">
                <a:solidFill>
                  <a:srgbClr val="002060"/>
                </a:solidFill>
              </a:rPr>
              <a:t> </a:t>
            </a:r>
            <a:r>
              <a:rPr lang="en-GB" sz="1200" dirty="0">
                <a:solidFill>
                  <a:prstClr val="black"/>
                </a:solidFill>
              </a:rPr>
              <a:t>aims to give a snapshot of how progress is </a:t>
            </a:r>
            <a:r>
              <a:rPr lang="en-GB" sz="1200">
                <a:solidFill>
                  <a:prstClr val="black"/>
                </a:solidFill>
              </a:rPr>
              <a:t>likely </a:t>
            </a:r>
            <a:r>
              <a:rPr lang="en-GB" sz="1200" smtClean="0">
                <a:solidFill>
                  <a:prstClr val="black"/>
                </a:solidFill>
              </a:rPr>
              <a:t>going </a:t>
            </a:r>
            <a:r>
              <a:rPr lang="en-GB" sz="1200" dirty="0">
                <a:solidFill>
                  <a:prstClr val="black"/>
                </a:solidFill>
              </a:rPr>
              <a:t>forward and provide a early warning system for potential issues. </a:t>
            </a:r>
            <a:endParaRPr lang="en-GB" sz="1200" dirty="0" smtClean="0">
              <a:solidFill>
                <a:prstClr val="black"/>
              </a:solidFill>
            </a:endParaRPr>
          </a:p>
          <a:p>
            <a:pPr marL="171450" lvl="0" indent="-171450" algn="just">
              <a:buFont typeface="Arial" pitchFamily="34" charset="0"/>
              <a:buChar char="•"/>
            </a:pPr>
            <a:endParaRPr lang="en-GB" sz="1200" dirty="0" smtClean="0">
              <a:solidFill>
                <a:prstClr val="black"/>
              </a:solidFill>
            </a:endParaRPr>
          </a:p>
          <a:p>
            <a:pPr marL="171450" lvl="0" indent="-171450" algn="just">
              <a:buFont typeface="Arial" pitchFamily="34" charset="0"/>
              <a:buChar char="•"/>
            </a:pPr>
            <a:r>
              <a:rPr lang="en-GB" sz="1200" dirty="0" smtClean="0">
                <a:solidFill>
                  <a:prstClr val="black"/>
                </a:solidFill>
              </a:rPr>
              <a:t>The fourth </a:t>
            </a:r>
            <a:r>
              <a:rPr lang="en-GB" sz="1200" b="1" i="1" dirty="0" smtClean="0">
                <a:solidFill>
                  <a:srgbClr val="002060"/>
                </a:solidFill>
              </a:rPr>
              <a:t>(“Monthly Change”) </a:t>
            </a:r>
            <a:r>
              <a:rPr lang="en-GB" sz="1200" dirty="0" smtClean="0">
                <a:solidFill>
                  <a:prstClr val="black"/>
                </a:solidFill>
              </a:rPr>
              <a:t>highlights change against the Leading Indicator.</a:t>
            </a:r>
            <a:endParaRPr lang="en-GB" sz="1200" dirty="0">
              <a:solidFill>
                <a:prstClr val="black"/>
              </a:solidFill>
            </a:endParaRPr>
          </a:p>
          <a:p>
            <a:pPr lvl="0" algn="just"/>
            <a:endParaRPr lang="en-GB" sz="1200" dirty="0">
              <a:solidFill>
                <a:prstClr val="black"/>
              </a:solidFill>
            </a:endParaRPr>
          </a:p>
          <a:p>
            <a:pPr marL="171450" lvl="0" indent="-171450" algn="just">
              <a:buFont typeface="Arial" pitchFamily="34" charset="0"/>
              <a:buChar char="•"/>
            </a:pPr>
            <a:r>
              <a:rPr lang="en-GB" sz="1200" dirty="0">
                <a:solidFill>
                  <a:prstClr val="black"/>
                </a:solidFill>
              </a:rPr>
              <a:t>The </a:t>
            </a:r>
            <a:r>
              <a:rPr lang="en-GB" sz="1200" dirty="0" smtClean="0">
                <a:solidFill>
                  <a:prstClr val="black"/>
                </a:solidFill>
              </a:rPr>
              <a:t>fifth </a:t>
            </a:r>
            <a:r>
              <a:rPr lang="en-GB" sz="1200" b="1" dirty="0" smtClean="0">
                <a:solidFill>
                  <a:srgbClr val="002060"/>
                </a:solidFill>
              </a:rPr>
              <a:t>(“</a:t>
            </a:r>
            <a:r>
              <a:rPr lang="en-GB" sz="1200" b="1" i="1" dirty="0" smtClean="0">
                <a:solidFill>
                  <a:srgbClr val="002060"/>
                </a:solidFill>
              </a:rPr>
              <a:t>Commentary</a:t>
            </a:r>
            <a:r>
              <a:rPr lang="en-GB" sz="1200" b="1" dirty="0" smtClean="0">
                <a:solidFill>
                  <a:srgbClr val="002060"/>
                </a:solidFill>
              </a:rPr>
              <a:t>”)</a:t>
            </a:r>
            <a:r>
              <a:rPr lang="en-GB" sz="1200" b="1" dirty="0" smtClean="0">
                <a:solidFill>
                  <a:prstClr val="black"/>
                </a:solidFill>
              </a:rPr>
              <a:t> </a:t>
            </a:r>
            <a:r>
              <a:rPr lang="en-GB" sz="1200" dirty="0">
                <a:solidFill>
                  <a:prstClr val="black"/>
                </a:solidFill>
              </a:rPr>
              <a:t>aims to provide a succinct overview of each area. </a:t>
            </a:r>
            <a:endParaRPr lang="en-GB" sz="1200" dirty="0" smtClean="0">
              <a:solidFill>
                <a:prstClr val="black"/>
              </a:solidFill>
            </a:endParaRPr>
          </a:p>
          <a:p>
            <a:pPr marL="171450" lvl="0" indent="-171450" algn="just">
              <a:buFont typeface="Arial" pitchFamily="34" charset="0"/>
              <a:buChar char="•"/>
            </a:pPr>
            <a:endParaRPr lang="en-GB" sz="1200" dirty="0">
              <a:solidFill>
                <a:prstClr val="black"/>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402994624"/>
              </p:ext>
            </p:extLst>
          </p:nvPr>
        </p:nvGraphicFramePr>
        <p:xfrm>
          <a:off x="7308304" y="1412775"/>
          <a:ext cx="1266180" cy="4412705"/>
        </p:xfrm>
        <a:graphic>
          <a:graphicData uri="http://schemas.openxmlformats.org/drawingml/2006/table">
            <a:tbl>
              <a:tblPr/>
              <a:tblGrid>
                <a:gridCol w="440411"/>
                <a:gridCol w="825769"/>
              </a:tblGrid>
              <a:tr h="849895">
                <a:tc gridSpan="2">
                  <a:txBody>
                    <a:bodyPr/>
                    <a:lstStyle/>
                    <a:p>
                      <a:pPr algn="ctr" fontAlgn="b"/>
                      <a:r>
                        <a:rPr lang="en-US" sz="1000" b="1" i="0" u="sng" strike="noStrike" dirty="0" smtClean="0">
                          <a:solidFill>
                            <a:srgbClr val="000000"/>
                          </a:solidFill>
                          <a:latin typeface="Calibri"/>
                        </a:rPr>
                        <a:t>RAG</a:t>
                      </a:r>
                      <a:r>
                        <a:rPr lang="en-US" sz="1000" b="1" i="0" u="sng" strike="noStrike" baseline="0" dirty="0" smtClean="0">
                          <a:solidFill>
                            <a:srgbClr val="000000"/>
                          </a:solidFill>
                          <a:latin typeface="Calibri"/>
                        </a:rPr>
                        <a:t> Criteria</a:t>
                      </a:r>
                      <a:endParaRPr lang="en-US" sz="1000" b="1" i="0" u="sng" strike="noStrike" dirty="0" smtClean="0">
                        <a:solidFill>
                          <a:srgbClr val="000000"/>
                        </a:solidFill>
                        <a:latin typeface="Calibri"/>
                      </a:endParaRPr>
                    </a:p>
                    <a:p>
                      <a:pPr algn="ctr" fontAlgn="b"/>
                      <a:endParaRPr lang="en-US" sz="1200" b="1" i="0" u="none" strike="noStrike" dirty="0" smtClean="0">
                        <a:solidFill>
                          <a:srgbClr val="000000"/>
                        </a:solidFill>
                        <a:latin typeface="Calibri"/>
                      </a:endParaRPr>
                    </a:p>
                    <a:p>
                      <a:pPr algn="ctr" fontAlgn="b"/>
                      <a:endParaRPr lang="en-US" sz="1100" b="1"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r>
              <a:tr h="949165">
                <a:tc>
                  <a:txBody>
                    <a:bodyPr/>
                    <a:lstStyle/>
                    <a:p>
                      <a:pPr algn="ctr" fontAlgn="ctr"/>
                      <a:r>
                        <a:rPr lang="en-US" sz="11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100" b="0" i="0" u="none" strike="noStrike" dirty="0">
                          <a:solidFill>
                            <a:srgbClr val="000000"/>
                          </a:solidFill>
                          <a:latin typeface="Calibri"/>
                        </a:rPr>
                        <a:t>Red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7245">
                <a:tc>
                  <a:txBody>
                    <a:bodyPr/>
                    <a:lstStyle/>
                    <a:p>
                      <a:pPr algn="ctr" fontAlgn="ctr"/>
                      <a:endParaRPr lang="en-US" sz="11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kUpDiag">
                      <a:fgClr>
                        <a:srgbClr val="FFC000"/>
                      </a:fgClr>
                      <a:bgClr>
                        <a:srgbClr val="FF0000"/>
                      </a:bgClr>
                    </a:pattFill>
                  </a:tcPr>
                </a:tc>
                <a:tc>
                  <a:txBody>
                    <a:bodyPr/>
                    <a:lstStyle/>
                    <a:p>
                      <a:pPr algn="ctr" fontAlgn="ctr"/>
                      <a:endParaRPr lang="en-GB" sz="1100" b="0" i="0" u="none" strike="noStrike" dirty="0" smtClean="0">
                        <a:solidFill>
                          <a:srgbClr val="000000"/>
                        </a:solidFill>
                        <a:latin typeface="Calibri"/>
                      </a:endParaRPr>
                    </a:p>
                    <a:p>
                      <a:pPr algn="ctr" fontAlgn="ctr"/>
                      <a:r>
                        <a:rPr lang="en-GB" sz="1100" b="0" i="0" u="none" strike="noStrike" dirty="0" smtClean="0">
                          <a:solidFill>
                            <a:srgbClr val="000000"/>
                          </a:solidFill>
                          <a:latin typeface="Calibri"/>
                        </a:rPr>
                        <a:t>Amber </a:t>
                      </a:r>
                    </a:p>
                    <a:p>
                      <a:pPr algn="ctr" fontAlgn="ctr"/>
                      <a:r>
                        <a:rPr lang="en-GB" sz="1100" b="0" i="0" u="none" strike="noStrike" dirty="0" smtClean="0">
                          <a:solidFill>
                            <a:srgbClr val="000000"/>
                          </a:solidFill>
                          <a:latin typeface="Calibri"/>
                        </a:rPr>
                        <a:t>Red</a:t>
                      </a:r>
                    </a:p>
                    <a:p>
                      <a:pPr algn="ctr" fontAlgn="ctr"/>
                      <a:endParaRPr lang="en-GB" sz="1100" b="0" i="0" u="none" strike="noStrike" dirty="0" smtClean="0">
                        <a:solidFill>
                          <a:srgbClr val="000000"/>
                        </a:solidFill>
                        <a:latin typeface="Calibri"/>
                      </a:endParaRPr>
                    </a:p>
                    <a:p>
                      <a:pPr algn="ctr" fontAlgn="ctr"/>
                      <a:endParaRPr lang="en-GB" sz="1100" b="0" i="0" u="none" strike="noStrike" dirty="0" smtClean="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4101">
                <a:tc>
                  <a:txBody>
                    <a:bodyPr/>
                    <a:lstStyle/>
                    <a:p>
                      <a:pPr algn="ctr" fontAlgn="ctr"/>
                      <a:r>
                        <a:rPr lang="en-US" sz="1100" b="0" i="0" u="none" strike="noStrike" dirty="0">
                          <a:solidFill>
                            <a:srgbClr val="000000"/>
                          </a:solidFill>
                          <a:latin typeface="Calibri"/>
                        </a:rPr>
                        <a:t> </a:t>
                      </a:r>
                      <a:endParaRPr lang="en-US" sz="1100" b="0" i="0" u="none" strike="noStrike" dirty="0" smtClean="0">
                        <a:solidFill>
                          <a:srgbClr val="000000"/>
                        </a:solidFill>
                        <a:latin typeface="Calibri"/>
                      </a:endParaRPr>
                    </a:p>
                    <a:p>
                      <a:pPr algn="ctr" fontAlgn="ctr"/>
                      <a:endParaRPr lang="en-GB" sz="1100" b="0" i="0" u="none" strike="noStrike" dirty="0" smtClean="0">
                        <a:solidFill>
                          <a:srgbClr val="000000"/>
                        </a:solidFill>
                        <a:latin typeface="Calibri"/>
                      </a:endParaRPr>
                    </a:p>
                    <a:p>
                      <a:pPr algn="ctr" fontAlgn="ctr"/>
                      <a:endParaRPr lang="en-GB" sz="1100" b="0" i="0" u="none" strike="noStrike" dirty="0" smtClean="0">
                        <a:solidFill>
                          <a:srgbClr val="000000"/>
                        </a:solidFill>
                        <a:latin typeface="Calibri"/>
                      </a:endParaRPr>
                    </a:p>
                    <a:p>
                      <a:pPr algn="ctr" fontAlgn="ctr"/>
                      <a:endParaRPr lang="en-GB" sz="1100" b="0" i="0" u="none" strike="noStrike" dirty="0" smtClean="0">
                        <a:solidFill>
                          <a:srgbClr val="000000"/>
                        </a:solidFill>
                        <a:latin typeface="Calibri"/>
                      </a:endParaRPr>
                    </a:p>
                    <a:p>
                      <a:pPr algn="ctr" fontAlgn="ctr"/>
                      <a:endParaRPr lang="en-US" sz="11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0" i="0" u="none" strike="noStrike" dirty="0">
                          <a:solidFill>
                            <a:srgbClr val="000000"/>
                          </a:solidFill>
                          <a:latin typeface="Calibri"/>
                        </a:rPr>
                        <a:t>Amber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156">
                <a:tc>
                  <a:txBody>
                    <a:bodyPr/>
                    <a:lstStyle/>
                    <a:p>
                      <a:pPr algn="ctr" fontAlgn="ctr"/>
                      <a:endParaRPr lang="en-US" sz="1100" b="0" i="0" u="none" strike="noStrike" dirty="0" smtClean="0">
                        <a:solidFill>
                          <a:srgbClr val="000000"/>
                        </a:solidFill>
                        <a:latin typeface="Calibri"/>
                      </a:endParaRPr>
                    </a:p>
                    <a:p>
                      <a:pPr algn="ctr" fontAlgn="ctr"/>
                      <a:endParaRPr lang="en-US" sz="1100" b="0" i="0" u="none" strike="noStrike" dirty="0" smtClean="0">
                        <a:solidFill>
                          <a:srgbClr val="000000"/>
                        </a:solidFill>
                        <a:latin typeface="Calibri"/>
                      </a:endParaRPr>
                    </a:p>
                    <a:p>
                      <a:pPr algn="ctr" fontAlgn="ctr"/>
                      <a:endParaRPr lang="en-US" sz="1100" b="0" i="0" u="none" strike="noStrike" dirty="0" smtClean="0">
                        <a:solidFill>
                          <a:srgbClr val="000000"/>
                        </a:solidFill>
                        <a:latin typeface="Calibri"/>
                      </a:endParaRPr>
                    </a:p>
                    <a:p>
                      <a:pPr algn="ctr" fontAlgn="ctr"/>
                      <a:endParaRPr lang="en-US" sz="1100" b="0" i="0" u="none" strike="noStrike" dirty="0" smtClean="0">
                        <a:solidFill>
                          <a:srgbClr val="000000"/>
                        </a:solidFill>
                        <a:latin typeface="Calibri"/>
                      </a:endParaRPr>
                    </a:p>
                    <a:p>
                      <a:pPr algn="ctr" fontAlgn="ctr"/>
                      <a:r>
                        <a:rPr lang="en-US" sz="11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100" b="0" i="0" u="none" strike="noStrike" dirty="0">
                          <a:solidFill>
                            <a:srgbClr val="000000"/>
                          </a:solidFill>
                          <a:latin typeface="Calibri"/>
                        </a:rPr>
                        <a:t>Green </a:t>
                      </a:r>
                      <a:endParaRPr lang="en-US" sz="1100" b="0" i="0" u="none" strike="noStrike" dirty="0" smtClean="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extBox 10"/>
          <p:cNvSpPr txBox="1"/>
          <p:nvPr/>
        </p:nvSpPr>
        <p:spPr>
          <a:xfrm>
            <a:off x="323528" y="4365104"/>
            <a:ext cx="3024336" cy="553998"/>
          </a:xfrm>
          <a:prstGeom prst="rect">
            <a:avLst/>
          </a:prstGeom>
          <a:noFill/>
        </p:spPr>
        <p:txBody>
          <a:bodyPr wrap="square" rtlCol="0">
            <a:spAutoFit/>
          </a:bodyPr>
          <a:lstStyle/>
          <a:p>
            <a:r>
              <a:rPr lang="en-GB" sz="1000" b="1" dirty="0" smtClean="0"/>
              <a:t>Key to Arrows:</a:t>
            </a:r>
          </a:p>
          <a:p>
            <a:endParaRPr lang="en-GB" sz="1000" b="1" dirty="0" smtClean="0"/>
          </a:p>
          <a:p>
            <a:endParaRPr lang="en-US" sz="1000" b="1" dirty="0"/>
          </a:p>
        </p:txBody>
      </p:sp>
      <p:sp>
        <p:nvSpPr>
          <p:cNvPr id="12" name="Up Arrow 11"/>
          <p:cNvSpPr/>
          <p:nvPr/>
        </p:nvSpPr>
        <p:spPr>
          <a:xfrm>
            <a:off x="539552" y="4653136"/>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Down Arrow 12"/>
          <p:cNvSpPr/>
          <p:nvPr/>
        </p:nvSpPr>
        <p:spPr>
          <a:xfrm>
            <a:off x="539552" y="4941168"/>
            <a:ext cx="144016" cy="144016"/>
          </a:xfrm>
          <a:prstGeom prst="down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Left-Right Arrow 13"/>
          <p:cNvSpPr/>
          <p:nvPr/>
        </p:nvSpPr>
        <p:spPr>
          <a:xfrm>
            <a:off x="539552" y="5301208"/>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5" name="TextBox 14"/>
          <p:cNvSpPr txBox="1"/>
          <p:nvPr/>
        </p:nvSpPr>
        <p:spPr>
          <a:xfrm>
            <a:off x="899592" y="4653136"/>
            <a:ext cx="1944216" cy="230832"/>
          </a:xfrm>
          <a:prstGeom prst="rect">
            <a:avLst/>
          </a:prstGeom>
          <a:noFill/>
        </p:spPr>
        <p:txBody>
          <a:bodyPr wrap="square" rtlCol="0">
            <a:spAutoFit/>
          </a:bodyPr>
          <a:lstStyle/>
          <a:p>
            <a:r>
              <a:rPr lang="en-GB" sz="900" dirty="0" smtClean="0"/>
              <a:t>Performance Improving</a:t>
            </a:r>
            <a:endParaRPr lang="en-US" sz="900" dirty="0"/>
          </a:p>
        </p:txBody>
      </p:sp>
      <p:sp>
        <p:nvSpPr>
          <p:cNvPr id="16" name="TextBox 15"/>
          <p:cNvSpPr txBox="1"/>
          <p:nvPr/>
        </p:nvSpPr>
        <p:spPr>
          <a:xfrm>
            <a:off x="899592" y="4941168"/>
            <a:ext cx="1944216" cy="230832"/>
          </a:xfrm>
          <a:prstGeom prst="rect">
            <a:avLst/>
          </a:prstGeom>
          <a:noFill/>
        </p:spPr>
        <p:txBody>
          <a:bodyPr wrap="square" rtlCol="0">
            <a:spAutoFit/>
          </a:bodyPr>
          <a:lstStyle/>
          <a:p>
            <a:r>
              <a:rPr lang="en-GB" sz="900" dirty="0" smtClean="0"/>
              <a:t>Performance Worsening</a:t>
            </a:r>
            <a:endParaRPr lang="en-US" sz="900" dirty="0"/>
          </a:p>
        </p:txBody>
      </p:sp>
      <p:sp>
        <p:nvSpPr>
          <p:cNvPr id="17" name="TextBox 16"/>
          <p:cNvSpPr txBox="1"/>
          <p:nvPr/>
        </p:nvSpPr>
        <p:spPr>
          <a:xfrm>
            <a:off x="899592" y="5229200"/>
            <a:ext cx="1944216" cy="230832"/>
          </a:xfrm>
          <a:prstGeom prst="rect">
            <a:avLst/>
          </a:prstGeom>
          <a:noFill/>
        </p:spPr>
        <p:txBody>
          <a:bodyPr wrap="square" rtlCol="0">
            <a:spAutoFit/>
          </a:bodyPr>
          <a:lstStyle/>
          <a:p>
            <a:r>
              <a:rPr lang="en-GB" sz="900" dirty="0" smtClean="0"/>
              <a:t>Performance Maintaining</a:t>
            </a:r>
            <a:endParaRPr lang="en-US" sz="900" dirty="0"/>
          </a:p>
        </p:txBody>
      </p:sp>
      <p:sp>
        <p:nvSpPr>
          <p:cNvPr id="18" name="TextBox 17"/>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Tree>
    <p:extLst>
      <p:ext uri="{BB962C8B-B14F-4D97-AF65-F5344CB8AC3E}">
        <p14:creationId xmlns:p14="http://schemas.microsoft.com/office/powerpoint/2010/main" val="1898946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7" name="Rounded Rectangle 5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34372" y="4818638"/>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39" name="Left-Right Arrow 38"/>
          <p:cNvSpPr/>
          <p:nvPr/>
        </p:nvSpPr>
        <p:spPr>
          <a:xfrm>
            <a:off x="5148064" y="2564904"/>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8" name="TextBox 37"/>
          <p:cNvSpPr txBox="1"/>
          <p:nvPr/>
        </p:nvSpPr>
        <p:spPr>
          <a:xfrm>
            <a:off x="5652120" y="1484784"/>
            <a:ext cx="3491880" cy="2554545"/>
          </a:xfrm>
          <a:prstGeom prst="rect">
            <a:avLst/>
          </a:prstGeom>
          <a:noFill/>
        </p:spPr>
        <p:txBody>
          <a:bodyPr wrap="square" rtlCol="0">
            <a:spAutoFit/>
          </a:bodyPr>
          <a:lstStyle/>
          <a:p>
            <a:endParaRPr lang="en-US" sz="800" b="1" u="sng" dirty="0" smtClean="0"/>
          </a:p>
          <a:p>
            <a:r>
              <a:rPr lang="en-US" sz="800" b="1" u="sng" dirty="0" smtClean="0"/>
              <a:t>Increased Community Capacity</a:t>
            </a:r>
            <a:r>
              <a:rPr lang="en-US" sz="800" dirty="0" smtClean="0"/>
              <a:t>: </a:t>
            </a:r>
            <a:r>
              <a:rPr lang="en-GB" sz="800" dirty="0"/>
              <a:t>The housing register currently has 55 applications of which 18 are high priority cases. From these </a:t>
            </a:r>
            <a:r>
              <a:rPr lang="en-GB" sz="800" dirty="0" smtClean="0"/>
              <a:t>two </a:t>
            </a:r>
            <a:r>
              <a:rPr lang="en-GB" sz="800" dirty="0"/>
              <a:t>serious safeguarding referrals have just been allocated accommodation which leaves us with 16  high priority cases and an </a:t>
            </a:r>
            <a:r>
              <a:rPr lang="en-GB" sz="800" dirty="0" smtClean="0"/>
              <a:t>available </a:t>
            </a:r>
            <a:r>
              <a:rPr lang="en-GB" sz="800" dirty="0"/>
              <a:t>housing stock of </a:t>
            </a:r>
            <a:r>
              <a:rPr lang="en-GB" sz="800" dirty="0" smtClean="0"/>
              <a:t>three (1x1Bed</a:t>
            </a:r>
            <a:r>
              <a:rPr lang="en-GB" sz="800" dirty="0"/>
              <a:t>, 1x3Bed &amp; 1x4Bed).  Many of these individuals are desperately seeking assistance. Issues dealt with are difficult and the problems we are presented with are complex, from serious sexual/physiological abuse, DV, family/relationship breakdowns </a:t>
            </a:r>
            <a:r>
              <a:rPr lang="en-GB" sz="800" dirty="0" smtClean="0"/>
              <a:t>, through </a:t>
            </a:r>
            <a:r>
              <a:rPr lang="en-GB" sz="800" dirty="0"/>
              <a:t>to a simple inability to afford rents in the private </a:t>
            </a:r>
            <a:r>
              <a:rPr lang="en-GB" sz="800" dirty="0" smtClean="0"/>
              <a:t>sector</a:t>
            </a:r>
            <a:r>
              <a:rPr lang="en-GB" sz="800" dirty="0"/>
              <a:t>.</a:t>
            </a:r>
          </a:p>
          <a:p>
            <a:r>
              <a:rPr lang="en-GB" sz="800" dirty="0"/>
              <a:t>In addition to the above the housing division will be looking at updating the current Housing Policy, including amending tenancy agreements.</a:t>
            </a:r>
            <a:r>
              <a:rPr lang="en-US" sz="800" dirty="0" smtClean="0"/>
              <a:t> </a:t>
            </a:r>
          </a:p>
          <a:p>
            <a:r>
              <a:rPr lang="en-US" sz="800" b="1" dirty="0" smtClean="0"/>
              <a:t> </a:t>
            </a:r>
            <a:endParaRPr lang="en-GB" sz="800" dirty="0" smtClean="0"/>
          </a:p>
          <a:p>
            <a:r>
              <a:rPr lang="en-GB" sz="800" b="1" u="sng" dirty="0" smtClean="0">
                <a:solidFill>
                  <a:schemeClr val="accent1">
                    <a:lumMod val="75000"/>
                  </a:schemeClr>
                </a:solidFill>
              </a:rPr>
              <a:t>Social Policy Plan</a:t>
            </a:r>
            <a:r>
              <a:rPr lang="en-GB" sz="800" b="1" dirty="0" smtClean="0">
                <a:solidFill>
                  <a:schemeClr val="accent1">
                    <a:lumMod val="75000"/>
                  </a:schemeClr>
                </a:solidFill>
              </a:rPr>
              <a:t>: 90% of actions completed</a:t>
            </a:r>
          </a:p>
          <a:p>
            <a:r>
              <a:rPr lang="en-GB" sz="800" dirty="0">
                <a:solidFill>
                  <a:schemeClr val="accent1">
                    <a:lumMod val="75000"/>
                  </a:schemeClr>
                </a:solidFill>
              </a:rPr>
              <a:t>In terms of housing </a:t>
            </a:r>
            <a:r>
              <a:rPr lang="en-GB" sz="800" dirty="0" smtClean="0">
                <a:solidFill>
                  <a:schemeClr val="accent1">
                    <a:lumMod val="75000"/>
                  </a:schemeClr>
                </a:solidFill>
              </a:rPr>
              <a:t>Expressions </a:t>
            </a:r>
            <a:r>
              <a:rPr lang="en-GB" sz="800" dirty="0">
                <a:solidFill>
                  <a:schemeClr val="accent1">
                    <a:lumMod val="75000"/>
                  </a:schemeClr>
                </a:solidFill>
              </a:rPr>
              <a:t>of </a:t>
            </a:r>
            <a:r>
              <a:rPr lang="en-GB" sz="800" dirty="0" smtClean="0">
                <a:solidFill>
                  <a:schemeClr val="accent1">
                    <a:lumMod val="75000"/>
                  </a:schemeClr>
                </a:solidFill>
              </a:rPr>
              <a:t>Interest </a:t>
            </a:r>
            <a:r>
              <a:rPr lang="en-GB" sz="800" dirty="0">
                <a:solidFill>
                  <a:schemeClr val="accent1">
                    <a:lumMod val="75000"/>
                  </a:schemeClr>
                </a:solidFill>
              </a:rPr>
              <a:t>have been advertised for the Bottom Woods CDA and SHG are going </a:t>
            </a:r>
            <a:r>
              <a:rPr lang="en-GB" sz="800" dirty="0" smtClean="0">
                <a:solidFill>
                  <a:schemeClr val="accent1">
                    <a:lumMod val="75000"/>
                  </a:schemeClr>
                </a:solidFill>
              </a:rPr>
              <a:t>to undertake an </a:t>
            </a:r>
            <a:r>
              <a:rPr lang="en-GB" sz="800" dirty="0">
                <a:solidFill>
                  <a:schemeClr val="accent1">
                    <a:lumMod val="75000"/>
                  </a:schemeClr>
                </a:solidFill>
              </a:rPr>
              <a:t>independent review of benefits. </a:t>
            </a:r>
            <a:endParaRPr lang="en-GB" sz="800" dirty="0" smtClean="0">
              <a:solidFill>
                <a:schemeClr val="accent1">
                  <a:lumMod val="75000"/>
                </a:schemeClr>
              </a:solidFill>
            </a:endParaRPr>
          </a:p>
          <a:p>
            <a:endParaRPr lang="en-US" sz="800" b="1" u="sng" dirty="0" smtClean="0">
              <a:solidFill>
                <a:srgbClr val="FF0000"/>
              </a:solidFill>
            </a:endParaRPr>
          </a:p>
          <a:p>
            <a:r>
              <a:rPr lang="en-US" sz="800" b="1" u="sng" dirty="0" smtClean="0"/>
              <a:t>Human Rights</a:t>
            </a:r>
            <a:r>
              <a:rPr lang="en-US" sz="800" dirty="0" smtClean="0"/>
              <a:t>: </a:t>
            </a:r>
            <a:r>
              <a:rPr lang="en-GB" sz="800" dirty="0"/>
              <a:t>Commission now established and operational. Administration assistant recruited. Training being addressed. First Quarterly report delivered. 33 Clients on file.</a:t>
            </a:r>
            <a:endParaRPr lang="en-US" sz="800" dirty="0" smtClean="0"/>
          </a:p>
        </p:txBody>
      </p:sp>
      <p:sp>
        <p:nvSpPr>
          <p:cNvPr id="40" name="TextBox 39"/>
          <p:cNvSpPr txBox="1"/>
          <p:nvPr/>
        </p:nvSpPr>
        <p:spPr>
          <a:xfrm>
            <a:off x="107504" y="1916832"/>
            <a:ext cx="2016224" cy="1446550"/>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Increased community capacity through better informed and engaged residents</a:t>
            </a:r>
          </a:p>
          <a:p>
            <a:r>
              <a:rPr lang="en-US" sz="800" dirty="0" smtClean="0">
                <a:solidFill>
                  <a:srgbClr val="002060"/>
                </a:solidFill>
              </a:rPr>
              <a:t>New Tenancy Audit to be completed in August 2016</a:t>
            </a:r>
          </a:p>
          <a:p>
            <a:endParaRPr lang="en-GB" sz="800" b="1" dirty="0" smtClean="0">
              <a:solidFill>
                <a:srgbClr val="002060"/>
              </a:solidFill>
            </a:endParaRPr>
          </a:p>
          <a:p>
            <a:r>
              <a:rPr lang="en-US" sz="800" b="1" dirty="0" smtClean="0">
                <a:solidFill>
                  <a:srgbClr val="002060"/>
                </a:solidFill>
              </a:rPr>
              <a:t>Social Policy Plan:  </a:t>
            </a:r>
            <a:r>
              <a:rPr lang="en-US" sz="800" dirty="0" smtClean="0">
                <a:solidFill>
                  <a:srgbClr val="002060"/>
                </a:solidFill>
              </a:rPr>
              <a:t>100% of actions from SPP Implementation Plan completed</a:t>
            </a:r>
          </a:p>
          <a:p>
            <a:endParaRPr lang="en-GB" sz="800" dirty="0" smtClean="0">
              <a:solidFill>
                <a:srgbClr val="002060"/>
              </a:solidFill>
            </a:endParaRPr>
          </a:p>
          <a:p>
            <a:r>
              <a:rPr lang="en-US" sz="800" b="1" dirty="0" smtClean="0">
                <a:solidFill>
                  <a:srgbClr val="002060"/>
                </a:solidFill>
              </a:rPr>
              <a:t>Human Rights: </a:t>
            </a:r>
            <a:r>
              <a:rPr lang="en-US" sz="800" dirty="0" smtClean="0">
                <a:solidFill>
                  <a:srgbClr val="002060"/>
                </a:solidFill>
              </a:rPr>
              <a:t>A fully functioning service for the provision of advice, monitoring and protection of Human Rights on St Helena</a:t>
            </a:r>
            <a:endParaRPr lang="en-US" sz="800" dirty="0">
              <a:solidFill>
                <a:srgbClr val="002060"/>
              </a:solidFill>
            </a:endParaRPr>
          </a:p>
        </p:txBody>
      </p:sp>
      <p:sp>
        <p:nvSpPr>
          <p:cNvPr id="44" name="Oval 2" descr="Wide upward diagonal"/>
          <p:cNvSpPr>
            <a:spLocks noChangeArrowheads="1"/>
          </p:cNvSpPr>
          <p:nvPr/>
        </p:nvSpPr>
        <p:spPr bwMode="auto">
          <a:xfrm>
            <a:off x="4355976" y="2492896"/>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53" name="Rounded Rectangle 52"/>
          <p:cNvSpPr/>
          <p:nvPr/>
        </p:nvSpPr>
        <p:spPr>
          <a:xfrm>
            <a:off x="107504" y="1556792"/>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Community and Housing</a:t>
            </a:r>
            <a:endParaRPr lang="en-GB" sz="1400" dirty="0"/>
          </a:p>
        </p:txBody>
      </p:sp>
      <p:sp>
        <p:nvSpPr>
          <p:cNvPr id="28" name="Oval 2" descr="Wide upward diagonal"/>
          <p:cNvSpPr>
            <a:spLocks noChangeArrowheads="1"/>
          </p:cNvSpPr>
          <p:nvPr/>
        </p:nvSpPr>
        <p:spPr bwMode="auto">
          <a:xfrm>
            <a:off x="2627784" y="2492896"/>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25" name="Up Arrow 24"/>
          <p:cNvSpPr/>
          <p:nvPr/>
        </p:nvSpPr>
        <p:spPr>
          <a:xfrm>
            <a:off x="3635896" y="2564904"/>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7" name="TextBox 26"/>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
        <p:nvSpPr>
          <p:cNvPr id="29" name="Rounded Rectangle 28"/>
          <p:cNvSpPr/>
          <p:nvPr/>
        </p:nvSpPr>
        <p:spPr>
          <a:xfrm>
            <a:off x="126781" y="4458598"/>
            <a:ext cx="2016224" cy="36004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Economic Development</a:t>
            </a:r>
            <a:endParaRPr lang="en-GB" sz="1400" dirty="0"/>
          </a:p>
        </p:txBody>
      </p:sp>
      <p:sp>
        <p:nvSpPr>
          <p:cNvPr id="30" name="TextBox 29"/>
          <p:cNvSpPr txBox="1"/>
          <p:nvPr/>
        </p:nvSpPr>
        <p:spPr>
          <a:xfrm>
            <a:off x="109033" y="4954131"/>
            <a:ext cx="2051720" cy="1077218"/>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Self-sufficiency :  40</a:t>
            </a:r>
            <a:r>
              <a:rPr lang="en-US" sz="800" dirty="0" smtClean="0">
                <a:solidFill>
                  <a:srgbClr val="002060"/>
                </a:solidFill>
              </a:rPr>
              <a:t>% of budget from local revenue</a:t>
            </a:r>
          </a:p>
          <a:p>
            <a:endParaRPr lang="en-GB" sz="800" dirty="0" smtClean="0">
              <a:solidFill>
                <a:srgbClr val="002060"/>
              </a:solidFill>
            </a:endParaRPr>
          </a:p>
          <a:p>
            <a:r>
              <a:rPr lang="en-US" sz="800" b="1" dirty="0" smtClean="0">
                <a:solidFill>
                  <a:srgbClr val="002060"/>
                </a:solidFill>
              </a:rPr>
              <a:t>Private Sector Expenditure  </a:t>
            </a:r>
            <a:r>
              <a:rPr lang="en-US" sz="800" dirty="0" smtClean="0">
                <a:solidFill>
                  <a:srgbClr val="002060"/>
                </a:solidFill>
              </a:rPr>
              <a:t>= </a:t>
            </a:r>
            <a:r>
              <a:rPr lang="en-GB" sz="800" dirty="0" smtClean="0">
                <a:solidFill>
                  <a:srgbClr val="002060"/>
                </a:solidFill>
              </a:rPr>
              <a:t>TBD once year end accounts complete</a:t>
            </a:r>
            <a:endParaRPr lang="en-US" sz="800" dirty="0" smtClean="0">
              <a:solidFill>
                <a:srgbClr val="002060"/>
              </a:solidFill>
            </a:endParaRPr>
          </a:p>
          <a:p>
            <a:endParaRPr lang="en-US" sz="800" dirty="0">
              <a:solidFill>
                <a:srgbClr val="002060"/>
              </a:solidFill>
            </a:endParaRPr>
          </a:p>
          <a:p>
            <a:endParaRPr lang="en-US" sz="800" dirty="0" smtClean="0">
              <a:solidFill>
                <a:srgbClr val="002060"/>
              </a:solidFill>
            </a:endParaRPr>
          </a:p>
          <a:p>
            <a:endParaRPr lang="en-GB" sz="800" b="1" dirty="0" smtClean="0">
              <a:solidFill>
                <a:srgbClr val="002060"/>
              </a:solidFill>
            </a:endParaRPr>
          </a:p>
        </p:txBody>
      </p:sp>
      <p:sp>
        <p:nvSpPr>
          <p:cNvPr id="31" name="Rectangle 30"/>
          <p:cNvSpPr/>
          <p:nvPr/>
        </p:nvSpPr>
        <p:spPr>
          <a:xfrm>
            <a:off x="5741876" y="4376829"/>
            <a:ext cx="3312368" cy="1569660"/>
          </a:xfrm>
          <a:prstGeom prst="rect">
            <a:avLst/>
          </a:prstGeom>
        </p:spPr>
        <p:txBody>
          <a:bodyPr wrap="square">
            <a:spAutoFit/>
          </a:bodyPr>
          <a:lstStyle/>
          <a:p>
            <a:endParaRPr lang="en-US" sz="800" b="1" u="sng" dirty="0" smtClean="0"/>
          </a:p>
          <a:p>
            <a:r>
              <a:rPr lang="en-US" sz="800" b="1" u="sng" dirty="0" smtClean="0"/>
              <a:t>Self-sufficiency </a:t>
            </a:r>
            <a:r>
              <a:rPr lang="en-US" sz="800" b="1" u="sng" dirty="0"/>
              <a:t>: </a:t>
            </a:r>
            <a:r>
              <a:rPr lang="en-US" sz="800" dirty="0"/>
              <a:t> Reported on annually</a:t>
            </a:r>
          </a:p>
          <a:p>
            <a:endParaRPr lang="en-US" sz="800" b="1" u="sng" dirty="0" smtClean="0"/>
          </a:p>
          <a:p>
            <a:endParaRPr lang="en-US" sz="800" dirty="0" smtClean="0">
              <a:solidFill>
                <a:schemeClr val="accent1">
                  <a:lumMod val="75000"/>
                </a:schemeClr>
              </a:solidFill>
            </a:endParaRPr>
          </a:p>
          <a:p>
            <a:r>
              <a:rPr lang="en-US" sz="800" b="1" u="sng" dirty="0" smtClean="0"/>
              <a:t>Private Sector Expenditure</a:t>
            </a:r>
            <a:r>
              <a:rPr lang="en-US" sz="800" b="1" dirty="0" smtClean="0"/>
              <a:t> :   </a:t>
            </a:r>
            <a:r>
              <a:rPr lang="en-US" sz="800" dirty="0" smtClean="0"/>
              <a:t>Reported on annually</a:t>
            </a:r>
          </a:p>
          <a:p>
            <a:endParaRPr lang="en-US" sz="800" b="1" dirty="0">
              <a:solidFill>
                <a:srgbClr val="C00000"/>
              </a:solidFill>
            </a:endParaRPr>
          </a:p>
          <a:p>
            <a:r>
              <a:rPr lang="en-US" sz="800" b="1" u="sng" dirty="0">
                <a:solidFill>
                  <a:schemeClr val="accent1">
                    <a:lumMod val="75000"/>
                  </a:schemeClr>
                </a:solidFill>
              </a:rPr>
              <a:t>Agriculture</a:t>
            </a:r>
            <a:r>
              <a:rPr lang="en-US" sz="800" dirty="0" smtClean="0">
                <a:solidFill>
                  <a:schemeClr val="accent1">
                    <a:lumMod val="75000"/>
                  </a:schemeClr>
                </a:solidFill>
              </a:rPr>
              <a:t>: reported on half yearly</a:t>
            </a:r>
          </a:p>
          <a:p>
            <a:endParaRPr lang="en-US" sz="800" b="1" u="sng" dirty="0">
              <a:solidFill>
                <a:schemeClr val="accent1">
                  <a:lumMod val="75000"/>
                </a:schemeClr>
              </a:solidFill>
            </a:endParaRPr>
          </a:p>
          <a:p>
            <a:r>
              <a:rPr lang="en-US" sz="800" b="1" u="sng" dirty="0" smtClean="0"/>
              <a:t>Accommodation: </a:t>
            </a:r>
            <a:r>
              <a:rPr lang="en-GB" sz="800" dirty="0"/>
              <a:t>Currently 53 serviced rooms of which 42 are </a:t>
            </a:r>
            <a:r>
              <a:rPr lang="en-GB" sz="800" dirty="0" smtClean="0"/>
              <a:t>ensuite</a:t>
            </a:r>
            <a:r>
              <a:rPr lang="en-GB" sz="800" dirty="0"/>
              <a:t>. A further </a:t>
            </a:r>
            <a:r>
              <a:rPr lang="en-GB" sz="800" dirty="0" smtClean="0"/>
              <a:t>five </a:t>
            </a:r>
            <a:r>
              <a:rPr lang="en-GB" sz="800" dirty="0"/>
              <a:t>rooms are scheduled for availability by September 2016.</a:t>
            </a:r>
            <a:endParaRPr lang="en-US" sz="800" dirty="0" smtClean="0">
              <a:solidFill>
                <a:srgbClr val="C00000"/>
              </a:solidFill>
            </a:endParaRPr>
          </a:p>
          <a:p>
            <a:endParaRPr lang="en-US" sz="800" dirty="0" smtClean="0">
              <a:solidFill>
                <a:srgbClr val="0070C0"/>
              </a:solidFill>
            </a:endParaRPr>
          </a:p>
          <a:p>
            <a:endParaRPr lang="en-US" sz="800" b="1" dirty="0" smtClean="0">
              <a:solidFill>
                <a:schemeClr val="accent1">
                  <a:lumMod val="75000"/>
                </a:schemeClr>
              </a:solidFill>
            </a:endParaRPr>
          </a:p>
        </p:txBody>
      </p:sp>
      <p:sp>
        <p:nvSpPr>
          <p:cNvPr id="34" name="TextBox 33"/>
          <p:cNvSpPr txBox="1"/>
          <p:nvPr/>
        </p:nvSpPr>
        <p:spPr>
          <a:xfrm>
            <a:off x="84288" y="5700268"/>
            <a:ext cx="2051720" cy="830997"/>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Agriculture:   </a:t>
            </a:r>
            <a:r>
              <a:rPr lang="en-US" sz="800" dirty="0" smtClean="0">
                <a:solidFill>
                  <a:srgbClr val="002060"/>
                </a:solidFill>
              </a:rPr>
              <a:t>Local market share of like for like production = </a:t>
            </a:r>
          </a:p>
          <a:p>
            <a:r>
              <a:rPr lang="en-GB" sz="800" b="1" dirty="0" smtClean="0">
                <a:solidFill>
                  <a:srgbClr val="002060"/>
                </a:solidFill>
              </a:rPr>
              <a:t>Meat 95% , Vegetables 60% </a:t>
            </a:r>
          </a:p>
          <a:p>
            <a:endParaRPr lang="en-GB" sz="800" dirty="0" smtClean="0">
              <a:solidFill>
                <a:srgbClr val="002060"/>
              </a:solidFill>
            </a:endParaRPr>
          </a:p>
          <a:p>
            <a:r>
              <a:rPr lang="en-US" sz="800" b="1" dirty="0" smtClean="0">
                <a:solidFill>
                  <a:srgbClr val="002060"/>
                </a:solidFill>
              </a:rPr>
              <a:t>Accommodation:  113 </a:t>
            </a:r>
            <a:r>
              <a:rPr lang="en-US" sz="800" dirty="0" smtClean="0">
                <a:solidFill>
                  <a:srgbClr val="002060"/>
                </a:solidFill>
              </a:rPr>
              <a:t>available serviced rooms by  2016/17</a:t>
            </a:r>
            <a:endParaRPr lang="en-GB" sz="800" dirty="0">
              <a:solidFill>
                <a:srgbClr val="002060"/>
              </a:solidFill>
            </a:endParaRPr>
          </a:p>
        </p:txBody>
      </p:sp>
      <p:grpSp>
        <p:nvGrpSpPr>
          <p:cNvPr id="35" name="Group 34"/>
          <p:cNvGrpSpPr/>
          <p:nvPr/>
        </p:nvGrpSpPr>
        <p:grpSpPr>
          <a:xfrm>
            <a:off x="2627784" y="5229200"/>
            <a:ext cx="309700" cy="316966"/>
            <a:chOff x="2699792" y="1772816"/>
            <a:chExt cx="309700" cy="316966"/>
          </a:xfrm>
        </p:grpSpPr>
        <p:pic>
          <p:nvPicPr>
            <p:cNvPr id="36" name="Picture 35"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41" name="Rectangle 40"/>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42" name="Oval 2" descr="Wide upward diagonal"/>
          <p:cNvSpPr>
            <a:spLocks noChangeArrowheads="1"/>
          </p:cNvSpPr>
          <p:nvPr/>
        </p:nvSpPr>
        <p:spPr bwMode="auto">
          <a:xfrm>
            <a:off x="4355976" y="5229200"/>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46" name="Left-Right Arrow 45"/>
          <p:cNvSpPr/>
          <p:nvPr/>
        </p:nvSpPr>
        <p:spPr>
          <a:xfrm>
            <a:off x="5148064" y="529701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7" name="Straight Connector 46"/>
          <p:cNvCxnSpPr/>
          <p:nvPr/>
        </p:nvCxnSpPr>
        <p:spPr>
          <a:xfrm flipH="1">
            <a:off x="0" y="4376829"/>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48" name="Left-Right Arrow 47"/>
          <p:cNvSpPr/>
          <p:nvPr/>
        </p:nvSpPr>
        <p:spPr>
          <a:xfrm>
            <a:off x="3563888" y="529701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3" name="TextBox 42"/>
          <p:cNvSpPr txBox="1"/>
          <p:nvPr/>
        </p:nvSpPr>
        <p:spPr>
          <a:xfrm>
            <a:off x="179512" y="3247191"/>
            <a:ext cx="1944216" cy="1569660"/>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Obesity: </a:t>
            </a:r>
            <a:r>
              <a:rPr lang="en-GB" sz="800" dirty="0">
                <a:solidFill>
                  <a:srgbClr val="002060"/>
                </a:solidFill>
              </a:rPr>
              <a:t>% of children and adults identified during health assessment as being overweight who receive support through a structured intervention</a:t>
            </a:r>
          </a:p>
          <a:p>
            <a:endParaRPr lang="en-GB" sz="800" dirty="0" smtClean="0">
              <a:solidFill>
                <a:srgbClr val="002060"/>
              </a:solidFill>
            </a:endParaRPr>
          </a:p>
          <a:p>
            <a:r>
              <a:rPr lang="en-US" sz="800" b="1" dirty="0" smtClean="0">
                <a:solidFill>
                  <a:srgbClr val="002060"/>
                </a:solidFill>
              </a:rPr>
              <a:t>Mental Healthcare:  </a:t>
            </a:r>
            <a:r>
              <a:rPr lang="en-US" sz="800" dirty="0" smtClean="0">
                <a:solidFill>
                  <a:srgbClr val="002060"/>
                </a:solidFill>
              </a:rPr>
              <a:t>Number of acute mental health admissions per year </a:t>
            </a:r>
            <a:r>
              <a:rPr lang="en-US" sz="800" b="1" dirty="0" smtClean="0">
                <a:solidFill>
                  <a:srgbClr val="002060"/>
                </a:solidFill>
              </a:rPr>
              <a:t>(2)</a:t>
            </a:r>
          </a:p>
          <a:p>
            <a:endParaRPr lang="en-GB" sz="800" b="1" dirty="0" smtClean="0">
              <a:solidFill>
                <a:srgbClr val="002060"/>
              </a:solidFill>
            </a:endParaRPr>
          </a:p>
          <a:p>
            <a:r>
              <a:rPr lang="en-US" sz="800" b="1" dirty="0" smtClean="0">
                <a:solidFill>
                  <a:srgbClr val="002060"/>
                </a:solidFill>
              </a:rPr>
              <a:t>Smoking:  </a:t>
            </a:r>
            <a:r>
              <a:rPr lang="en-US" sz="800" dirty="0" smtClean="0">
                <a:solidFill>
                  <a:srgbClr val="002060"/>
                </a:solidFill>
              </a:rPr>
              <a:t>% of clients who have received counselling for smoking and who have stopped  </a:t>
            </a:r>
            <a:r>
              <a:rPr lang="en-US" sz="800" b="1" dirty="0" smtClean="0">
                <a:solidFill>
                  <a:srgbClr val="002060"/>
                </a:solidFill>
              </a:rPr>
              <a:t>(95% EMIS status, 15% smokers)</a:t>
            </a:r>
          </a:p>
          <a:p>
            <a:endParaRPr lang="en-GB" sz="800" b="1" dirty="0" smtClean="0">
              <a:solidFill>
                <a:srgbClr val="002060"/>
              </a:solidFill>
            </a:endParaRPr>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22" name="TextBox 21"/>
          <p:cNvSpPr txBox="1"/>
          <p:nvPr/>
        </p:nvSpPr>
        <p:spPr>
          <a:xfrm>
            <a:off x="5652120" y="1484784"/>
            <a:ext cx="3491880" cy="954107"/>
          </a:xfrm>
          <a:prstGeom prst="rect">
            <a:avLst/>
          </a:prstGeom>
          <a:noFill/>
        </p:spPr>
        <p:txBody>
          <a:bodyPr wrap="square" rtlCol="0">
            <a:spAutoFit/>
          </a:bodyPr>
          <a:lstStyle/>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p:txBody>
      </p:sp>
      <p:sp>
        <p:nvSpPr>
          <p:cNvPr id="24" name="Rounded Rectangle 23"/>
          <p:cNvSpPr/>
          <p:nvPr/>
        </p:nvSpPr>
        <p:spPr>
          <a:xfrm>
            <a:off x="107504" y="1556792"/>
            <a:ext cx="2088232" cy="43204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Health &amp; Wellbeing</a:t>
            </a:r>
            <a:endParaRPr lang="en-GB" sz="1400" dirty="0"/>
          </a:p>
        </p:txBody>
      </p:sp>
      <p:grpSp>
        <p:nvGrpSpPr>
          <p:cNvPr id="38" name="Group 37"/>
          <p:cNvGrpSpPr/>
          <p:nvPr/>
        </p:nvGrpSpPr>
        <p:grpSpPr>
          <a:xfrm>
            <a:off x="2606114" y="2262405"/>
            <a:ext cx="309700" cy="316966"/>
            <a:chOff x="2699792" y="1772816"/>
            <a:chExt cx="309700" cy="316966"/>
          </a:xfrm>
        </p:grpSpPr>
        <p:pic>
          <p:nvPicPr>
            <p:cNvPr id="39" name="Picture 38"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40" name="Rectangle 39"/>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41" name="Left-Right Arrow 40"/>
          <p:cNvSpPr/>
          <p:nvPr/>
        </p:nvSpPr>
        <p:spPr>
          <a:xfrm>
            <a:off x="3563888" y="2348880"/>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2" name="Left-Right Arrow 41"/>
          <p:cNvSpPr/>
          <p:nvPr/>
        </p:nvSpPr>
        <p:spPr>
          <a:xfrm>
            <a:off x="5148064" y="2348880"/>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7" name="Rounded Rectangle 4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30" name="TextBox 29"/>
          <p:cNvSpPr txBox="1"/>
          <p:nvPr/>
        </p:nvSpPr>
        <p:spPr>
          <a:xfrm>
            <a:off x="5724128" y="1556792"/>
            <a:ext cx="3312368" cy="338554"/>
          </a:xfrm>
          <a:prstGeom prst="rect">
            <a:avLst/>
          </a:prstGeom>
          <a:noFill/>
        </p:spPr>
        <p:txBody>
          <a:bodyPr wrap="square" rtlCol="0">
            <a:spAutoFit/>
          </a:bodyPr>
          <a:lstStyle/>
          <a:p>
            <a:endParaRPr lang="en-GB" sz="800" b="1" dirty="0" smtClean="0"/>
          </a:p>
          <a:p>
            <a:endParaRPr lang="en-US" sz="800" dirty="0"/>
          </a:p>
        </p:txBody>
      </p:sp>
      <p:sp>
        <p:nvSpPr>
          <p:cNvPr id="31" name="TextBox 30"/>
          <p:cNvSpPr txBox="1"/>
          <p:nvPr/>
        </p:nvSpPr>
        <p:spPr>
          <a:xfrm>
            <a:off x="179512" y="2060848"/>
            <a:ext cx="1944216" cy="1200329"/>
          </a:xfrm>
          <a:prstGeom prst="rect">
            <a:avLst/>
          </a:prstGeom>
          <a:solidFill>
            <a:schemeClr val="accent1">
              <a:lumMod val="40000"/>
              <a:lumOff val="60000"/>
            </a:schemeClr>
          </a:solidFill>
        </p:spPr>
        <p:txBody>
          <a:bodyPr wrap="square" rtlCol="0">
            <a:spAutoFit/>
          </a:bodyPr>
          <a:lstStyle/>
          <a:p>
            <a:r>
              <a:rPr lang="en-US" sz="800" b="1" u="sng" dirty="0" smtClean="0">
                <a:solidFill>
                  <a:srgbClr val="002060"/>
                </a:solidFill>
              </a:rPr>
              <a:t>KPIs</a:t>
            </a:r>
          </a:p>
          <a:p>
            <a:r>
              <a:rPr lang="en-US" sz="800" b="1" dirty="0" smtClean="0">
                <a:solidFill>
                  <a:srgbClr val="002060"/>
                </a:solidFill>
              </a:rPr>
              <a:t>Vaccination Coverage :</a:t>
            </a:r>
            <a:r>
              <a:rPr lang="en-US" sz="800" dirty="0" smtClean="0">
                <a:solidFill>
                  <a:srgbClr val="002060"/>
                </a:solidFill>
              </a:rPr>
              <a:t>  (100% Children at two years of age up to date with vaccinations)</a:t>
            </a:r>
          </a:p>
          <a:p>
            <a:endParaRPr lang="en-GB" sz="800" b="1" dirty="0" smtClean="0">
              <a:solidFill>
                <a:srgbClr val="002060"/>
              </a:solidFill>
            </a:endParaRPr>
          </a:p>
          <a:p>
            <a:r>
              <a:rPr lang="en-US" sz="800" b="1" dirty="0" smtClean="0">
                <a:solidFill>
                  <a:srgbClr val="002060"/>
                </a:solidFill>
              </a:rPr>
              <a:t>Diabetes:</a:t>
            </a:r>
            <a:r>
              <a:rPr lang="en-GB" sz="800" b="1" dirty="0">
                <a:solidFill>
                  <a:srgbClr val="002060"/>
                </a:solidFill>
              </a:rPr>
              <a:t> </a:t>
            </a:r>
            <a:r>
              <a:rPr lang="en-GB" sz="800" dirty="0">
                <a:solidFill>
                  <a:srgbClr val="002060"/>
                </a:solidFill>
              </a:rPr>
              <a:t>% of total screened population who are overweight (target is a sustained reduction of excess weight as a percentage of total population)</a:t>
            </a:r>
            <a:r>
              <a:rPr lang="en-US" sz="800" dirty="0" smtClean="0">
                <a:solidFill>
                  <a:srgbClr val="002060"/>
                </a:solidFill>
              </a:rPr>
              <a:t> </a:t>
            </a:r>
          </a:p>
        </p:txBody>
      </p:sp>
      <p:sp>
        <p:nvSpPr>
          <p:cNvPr id="34" name="TextBox 33"/>
          <p:cNvSpPr txBox="1"/>
          <p:nvPr/>
        </p:nvSpPr>
        <p:spPr>
          <a:xfrm>
            <a:off x="5652118" y="1532317"/>
            <a:ext cx="3491881" cy="5047536"/>
          </a:xfrm>
          <a:prstGeom prst="rect">
            <a:avLst/>
          </a:prstGeom>
          <a:noFill/>
        </p:spPr>
        <p:txBody>
          <a:bodyPr wrap="square" rtlCol="0">
            <a:spAutoFit/>
          </a:bodyPr>
          <a:lstStyle/>
          <a:p>
            <a:r>
              <a:rPr lang="en-US" sz="800" b="1" u="sng" dirty="0" smtClean="0">
                <a:solidFill>
                  <a:schemeClr val="accent1">
                    <a:lumMod val="75000"/>
                  </a:schemeClr>
                </a:solidFill>
              </a:rPr>
              <a:t>Vaccination Coverage</a:t>
            </a:r>
            <a:r>
              <a:rPr lang="en-US" sz="800" dirty="0" smtClean="0">
                <a:solidFill>
                  <a:schemeClr val="accent1">
                    <a:lumMod val="75000"/>
                  </a:schemeClr>
                </a:solidFill>
              </a:rPr>
              <a:t>: </a:t>
            </a:r>
            <a:r>
              <a:rPr lang="en-GB" sz="800" dirty="0">
                <a:solidFill>
                  <a:schemeClr val="accent1">
                    <a:lumMod val="75000"/>
                  </a:schemeClr>
                </a:solidFill>
              </a:rPr>
              <a:t> Infants received vaccination coverage = 30 (19%) </a:t>
            </a:r>
            <a:r>
              <a:rPr lang="en-GB" sz="800" dirty="0" smtClean="0">
                <a:solidFill>
                  <a:schemeClr val="accent1">
                    <a:lumMod val="75000"/>
                  </a:schemeClr>
                </a:solidFill>
              </a:rPr>
              <a:t>two </a:t>
            </a:r>
            <a:r>
              <a:rPr lang="en-GB" sz="800" dirty="0">
                <a:solidFill>
                  <a:schemeClr val="accent1">
                    <a:lumMod val="75000"/>
                  </a:schemeClr>
                </a:solidFill>
              </a:rPr>
              <a:t>year olds</a:t>
            </a:r>
            <a:r>
              <a:rPr lang="en-US" sz="800" dirty="0" smtClean="0">
                <a:solidFill>
                  <a:schemeClr val="accent1">
                    <a:lumMod val="75000"/>
                  </a:schemeClr>
                </a:solidFill>
              </a:rPr>
              <a:t> </a:t>
            </a:r>
          </a:p>
          <a:p>
            <a:endParaRPr lang="en-US" sz="800" dirty="0" smtClean="0">
              <a:solidFill>
                <a:schemeClr val="accent1">
                  <a:lumMod val="75000"/>
                </a:schemeClr>
              </a:solidFill>
            </a:endParaRPr>
          </a:p>
          <a:p>
            <a:r>
              <a:rPr lang="en-US" sz="800" b="1" u="sng" dirty="0" smtClean="0">
                <a:solidFill>
                  <a:schemeClr val="accent1">
                    <a:lumMod val="75000"/>
                  </a:schemeClr>
                </a:solidFill>
              </a:rPr>
              <a:t>Diabetes: </a:t>
            </a:r>
            <a:endParaRPr lang="en-GB" sz="800" b="1" u="sng" dirty="0">
              <a:solidFill>
                <a:schemeClr val="accent1">
                  <a:lumMod val="75000"/>
                </a:schemeClr>
              </a:solidFill>
            </a:endParaRPr>
          </a:p>
          <a:p>
            <a:r>
              <a:rPr lang="en-GB" sz="800" dirty="0">
                <a:solidFill>
                  <a:schemeClr val="accent1">
                    <a:lumMod val="75000"/>
                  </a:schemeClr>
                </a:solidFill>
              </a:rPr>
              <a:t>17 diabetic patients seen - BMI (&gt;30-40) = 4           BMI(&gt;40) = 2</a:t>
            </a:r>
            <a:endParaRPr lang="en-US" sz="800" dirty="0" smtClean="0">
              <a:solidFill>
                <a:schemeClr val="accent1">
                  <a:lumMod val="75000"/>
                </a:schemeClr>
              </a:solidFill>
            </a:endParaRPr>
          </a:p>
          <a:p>
            <a:endParaRPr lang="en-US" sz="800" b="1" u="sng" dirty="0" smtClean="0">
              <a:solidFill>
                <a:srgbClr val="0070C0"/>
              </a:solidFill>
            </a:endParaRPr>
          </a:p>
          <a:p>
            <a:endParaRPr lang="en-US" sz="800" b="1" u="sng" dirty="0" smtClean="0">
              <a:solidFill>
                <a:srgbClr val="0070C0"/>
              </a:solidFill>
            </a:endParaRPr>
          </a:p>
          <a:p>
            <a:r>
              <a:rPr lang="en-US" sz="800" b="1" u="sng" dirty="0" smtClean="0">
                <a:solidFill>
                  <a:schemeClr val="accent1">
                    <a:lumMod val="75000"/>
                  </a:schemeClr>
                </a:solidFill>
              </a:rPr>
              <a:t>Obesity</a:t>
            </a:r>
            <a:r>
              <a:rPr lang="en-US" sz="800" dirty="0" smtClean="0">
                <a:solidFill>
                  <a:schemeClr val="accent1">
                    <a:lumMod val="75000"/>
                  </a:schemeClr>
                </a:solidFill>
              </a:rPr>
              <a:t>: </a:t>
            </a:r>
            <a:r>
              <a:rPr lang="en-GB" sz="800" dirty="0">
                <a:solidFill>
                  <a:schemeClr val="accent1">
                    <a:lumMod val="75000"/>
                  </a:schemeClr>
                </a:solidFill>
              </a:rPr>
              <a:t>Total EMIS population of adults (&gt; 18 years) in April = 5084</a:t>
            </a:r>
          </a:p>
          <a:p>
            <a:r>
              <a:rPr lang="en-GB" sz="800" dirty="0">
                <a:solidFill>
                  <a:schemeClr val="accent1">
                    <a:lumMod val="75000"/>
                  </a:schemeClr>
                </a:solidFill>
              </a:rPr>
              <a:t>Adult Patients weighed (&gt; 18 years) in April = 138                                       </a:t>
            </a:r>
          </a:p>
          <a:p>
            <a:r>
              <a:rPr lang="en-GB" sz="800" dirty="0">
                <a:solidFill>
                  <a:schemeClr val="accent1">
                    <a:lumMod val="75000"/>
                  </a:schemeClr>
                </a:solidFill>
              </a:rPr>
              <a:t>EMIS population of  adult (&gt;18 years) with a BMI recorded  above &gt;30  = 5 (4</a:t>
            </a:r>
            <a:r>
              <a:rPr lang="en-GB" sz="800" dirty="0" smtClean="0">
                <a:solidFill>
                  <a:schemeClr val="accent1">
                    <a:lumMod val="75000"/>
                  </a:schemeClr>
                </a:solidFill>
              </a:rPr>
              <a:t>%)     </a:t>
            </a:r>
            <a:r>
              <a:rPr lang="en-GB" sz="800" dirty="0">
                <a:solidFill>
                  <a:schemeClr val="accent1">
                    <a:lumMod val="75000"/>
                  </a:schemeClr>
                </a:solidFill>
              </a:rPr>
              <a:t>BMI &gt;40  = 4 (3%)</a:t>
            </a:r>
          </a:p>
          <a:p>
            <a:r>
              <a:rPr lang="en-GB" sz="800" dirty="0">
                <a:solidFill>
                  <a:schemeClr val="accent1">
                    <a:lumMod val="75000"/>
                  </a:schemeClr>
                </a:solidFill>
              </a:rPr>
              <a:t>                                                                                                                                  </a:t>
            </a:r>
          </a:p>
          <a:p>
            <a:r>
              <a:rPr lang="en-GB" sz="800" dirty="0">
                <a:solidFill>
                  <a:schemeClr val="accent1">
                    <a:lumMod val="75000"/>
                  </a:schemeClr>
                </a:solidFill>
              </a:rPr>
              <a:t>EMIS population Primary School age children age 4 </a:t>
            </a:r>
            <a:r>
              <a:rPr lang="en-GB" sz="800" dirty="0" err="1">
                <a:solidFill>
                  <a:schemeClr val="accent1">
                    <a:lumMod val="75000"/>
                  </a:schemeClr>
                </a:solidFill>
              </a:rPr>
              <a:t>yrs</a:t>
            </a:r>
            <a:r>
              <a:rPr lang="en-GB" sz="800" dirty="0">
                <a:solidFill>
                  <a:schemeClr val="accent1">
                    <a:lumMod val="75000"/>
                  </a:schemeClr>
                </a:solidFill>
              </a:rPr>
              <a:t> 11 </a:t>
            </a:r>
            <a:r>
              <a:rPr lang="en-GB" sz="800" dirty="0" err="1">
                <a:solidFill>
                  <a:schemeClr val="accent1">
                    <a:lumMod val="75000"/>
                  </a:schemeClr>
                </a:solidFill>
              </a:rPr>
              <a:t>mths</a:t>
            </a:r>
            <a:r>
              <a:rPr lang="en-GB" sz="800" dirty="0">
                <a:solidFill>
                  <a:schemeClr val="accent1">
                    <a:lumMod val="75000"/>
                  </a:schemeClr>
                </a:solidFill>
              </a:rPr>
              <a:t> 30 days – 11 </a:t>
            </a:r>
            <a:r>
              <a:rPr lang="en-GB" sz="800" dirty="0" err="1">
                <a:solidFill>
                  <a:schemeClr val="accent1">
                    <a:lumMod val="75000"/>
                  </a:schemeClr>
                </a:solidFill>
              </a:rPr>
              <a:t>yrs</a:t>
            </a:r>
            <a:r>
              <a:rPr lang="en-GB" sz="800" dirty="0">
                <a:solidFill>
                  <a:schemeClr val="accent1">
                    <a:lumMod val="75000"/>
                  </a:schemeClr>
                </a:solidFill>
              </a:rPr>
              <a:t> 11 </a:t>
            </a:r>
            <a:r>
              <a:rPr lang="en-GB" sz="800" dirty="0" err="1">
                <a:solidFill>
                  <a:schemeClr val="accent1">
                    <a:lumMod val="75000"/>
                  </a:schemeClr>
                </a:solidFill>
              </a:rPr>
              <a:t>mths</a:t>
            </a:r>
            <a:r>
              <a:rPr lang="en-GB" sz="800" dirty="0">
                <a:solidFill>
                  <a:schemeClr val="accent1">
                    <a:lumMod val="75000"/>
                  </a:schemeClr>
                </a:solidFill>
              </a:rPr>
              <a:t> 30 days = 377</a:t>
            </a:r>
          </a:p>
          <a:p>
            <a:r>
              <a:rPr lang="en-GB" sz="800" dirty="0">
                <a:solidFill>
                  <a:schemeClr val="accent1">
                    <a:lumMod val="75000"/>
                  </a:schemeClr>
                </a:solidFill>
              </a:rPr>
              <a:t>0 children recorded as obese when measured in April.</a:t>
            </a:r>
          </a:p>
          <a:p>
            <a:r>
              <a:rPr lang="en-GB" sz="800" dirty="0">
                <a:solidFill>
                  <a:schemeClr val="accent1">
                    <a:lumMod val="75000"/>
                  </a:schemeClr>
                </a:solidFill>
              </a:rPr>
              <a:t>EMIS population Secondary School age children age 12 </a:t>
            </a:r>
            <a:r>
              <a:rPr lang="en-GB" sz="800" dirty="0" err="1">
                <a:solidFill>
                  <a:schemeClr val="accent1">
                    <a:lumMod val="75000"/>
                  </a:schemeClr>
                </a:solidFill>
              </a:rPr>
              <a:t>yrs</a:t>
            </a:r>
            <a:r>
              <a:rPr lang="en-GB" sz="800" dirty="0">
                <a:solidFill>
                  <a:schemeClr val="accent1">
                    <a:lumMod val="75000"/>
                  </a:schemeClr>
                </a:solidFill>
              </a:rPr>
              <a:t> – 18 </a:t>
            </a:r>
            <a:r>
              <a:rPr lang="en-GB" sz="800" dirty="0" err="1">
                <a:solidFill>
                  <a:schemeClr val="accent1">
                    <a:lumMod val="75000"/>
                  </a:schemeClr>
                </a:solidFill>
              </a:rPr>
              <a:t>yrs</a:t>
            </a:r>
            <a:r>
              <a:rPr lang="en-GB" sz="800" dirty="0">
                <a:solidFill>
                  <a:schemeClr val="accent1">
                    <a:lumMod val="75000"/>
                  </a:schemeClr>
                </a:solidFill>
              </a:rPr>
              <a:t> 11 </a:t>
            </a:r>
            <a:r>
              <a:rPr lang="en-GB" sz="800" dirty="0" err="1">
                <a:solidFill>
                  <a:schemeClr val="accent1">
                    <a:lumMod val="75000"/>
                  </a:schemeClr>
                </a:solidFill>
              </a:rPr>
              <a:t>mths</a:t>
            </a:r>
            <a:r>
              <a:rPr lang="en-GB" sz="800" dirty="0">
                <a:solidFill>
                  <a:schemeClr val="accent1">
                    <a:lumMod val="75000"/>
                  </a:schemeClr>
                </a:solidFill>
              </a:rPr>
              <a:t> 30 days = 246</a:t>
            </a:r>
          </a:p>
          <a:p>
            <a:r>
              <a:rPr lang="en-GB" sz="800" dirty="0">
                <a:solidFill>
                  <a:schemeClr val="accent1">
                    <a:lumMod val="75000"/>
                  </a:schemeClr>
                </a:solidFill>
              </a:rPr>
              <a:t>0 children recorded as obese when measured in April.</a:t>
            </a:r>
          </a:p>
          <a:p>
            <a:r>
              <a:rPr lang="en-GB" sz="800" dirty="0">
                <a:solidFill>
                  <a:schemeClr val="accent1">
                    <a:lumMod val="75000"/>
                  </a:schemeClr>
                </a:solidFill>
              </a:rPr>
              <a:t>EMIS population of  Centile value Infants 0 – 2 </a:t>
            </a:r>
            <a:r>
              <a:rPr lang="en-GB" sz="800" dirty="0" err="1">
                <a:solidFill>
                  <a:schemeClr val="accent1">
                    <a:lumMod val="75000"/>
                  </a:schemeClr>
                </a:solidFill>
              </a:rPr>
              <a:t>yrs</a:t>
            </a:r>
            <a:r>
              <a:rPr lang="en-GB" sz="800" dirty="0">
                <a:solidFill>
                  <a:schemeClr val="accent1">
                    <a:lumMod val="75000"/>
                  </a:schemeClr>
                </a:solidFill>
              </a:rPr>
              <a:t> 11 </a:t>
            </a:r>
            <a:r>
              <a:rPr lang="en-GB" sz="800" dirty="0" err="1">
                <a:solidFill>
                  <a:schemeClr val="accent1">
                    <a:lumMod val="75000"/>
                  </a:schemeClr>
                </a:solidFill>
              </a:rPr>
              <a:t>mths</a:t>
            </a:r>
            <a:r>
              <a:rPr lang="en-GB" sz="800" dirty="0">
                <a:solidFill>
                  <a:schemeClr val="accent1">
                    <a:lumMod val="75000"/>
                  </a:schemeClr>
                </a:solidFill>
              </a:rPr>
              <a:t> 30 days = 46 </a:t>
            </a:r>
          </a:p>
          <a:p>
            <a:r>
              <a:rPr lang="en-GB" sz="800" dirty="0">
                <a:solidFill>
                  <a:schemeClr val="accent1">
                    <a:lumMod val="75000"/>
                  </a:schemeClr>
                </a:solidFill>
              </a:rPr>
              <a:t>Infants weighed  &gt;75 = 0          &gt;90 = </a:t>
            </a:r>
            <a:r>
              <a:rPr lang="en-GB" sz="800" dirty="0" smtClean="0">
                <a:solidFill>
                  <a:schemeClr val="accent1">
                    <a:lumMod val="75000"/>
                  </a:schemeClr>
                </a:solidFill>
              </a:rPr>
              <a:t>0</a:t>
            </a:r>
          </a:p>
          <a:p>
            <a:endParaRPr lang="en-US" sz="800" dirty="0" smtClean="0">
              <a:solidFill>
                <a:schemeClr val="accent1">
                  <a:lumMod val="75000"/>
                </a:schemeClr>
              </a:solidFill>
            </a:endParaRPr>
          </a:p>
          <a:p>
            <a:r>
              <a:rPr lang="en-GB" sz="800" dirty="0">
                <a:solidFill>
                  <a:schemeClr val="accent1">
                    <a:lumMod val="75000"/>
                  </a:schemeClr>
                </a:solidFill>
              </a:rPr>
              <a:t>Due to Clinical staff not fully trained in this field of Dietetics, limited </a:t>
            </a:r>
            <a:r>
              <a:rPr lang="en-GB" sz="800" dirty="0" smtClean="0">
                <a:solidFill>
                  <a:schemeClr val="accent1">
                    <a:lumMod val="75000"/>
                  </a:schemeClr>
                </a:solidFill>
              </a:rPr>
              <a:t>in-depth </a:t>
            </a:r>
            <a:r>
              <a:rPr lang="en-GB" sz="800" dirty="0">
                <a:solidFill>
                  <a:schemeClr val="accent1">
                    <a:lumMod val="75000"/>
                  </a:schemeClr>
                </a:solidFill>
              </a:rPr>
              <a:t>education can be given but advice on using the "Eat Well Plate" model and portion sizes was discussed verbally. No Dietician in post. </a:t>
            </a:r>
            <a:endParaRPr lang="en-US" sz="800" dirty="0" smtClean="0">
              <a:solidFill>
                <a:schemeClr val="accent1">
                  <a:lumMod val="75000"/>
                </a:schemeClr>
              </a:solidFill>
            </a:endParaRPr>
          </a:p>
          <a:p>
            <a:endParaRPr lang="en-US" sz="800" b="1" u="sng" dirty="0" smtClean="0">
              <a:solidFill>
                <a:schemeClr val="accent1">
                  <a:lumMod val="75000"/>
                </a:schemeClr>
              </a:solidFill>
            </a:endParaRPr>
          </a:p>
          <a:p>
            <a:r>
              <a:rPr lang="en-US" sz="800" b="1" u="sng" dirty="0" smtClean="0">
                <a:solidFill>
                  <a:schemeClr val="accent1">
                    <a:lumMod val="75000"/>
                  </a:schemeClr>
                </a:solidFill>
              </a:rPr>
              <a:t>Mental Healthcare</a:t>
            </a:r>
            <a:r>
              <a:rPr lang="en-US" sz="800" dirty="0" smtClean="0">
                <a:solidFill>
                  <a:schemeClr val="accent1">
                    <a:lumMod val="75000"/>
                  </a:schemeClr>
                </a:solidFill>
              </a:rPr>
              <a:t>: No admissions</a:t>
            </a:r>
          </a:p>
          <a:p>
            <a:endParaRPr lang="en-US" sz="800" b="1" u="sng" dirty="0" smtClean="0">
              <a:solidFill>
                <a:schemeClr val="accent1">
                  <a:lumMod val="75000"/>
                </a:schemeClr>
              </a:solidFill>
            </a:endParaRPr>
          </a:p>
          <a:p>
            <a:endParaRPr lang="en-US" sz="800" b="1" u="sng" dirty="0" smtClean="0">
              <a:solidFill>
                <a:schemeClr val="accent1">
                  <a:lumMod val="75000"/>
                </a:schemeClr>
              </a:solidFill>
            </a:endParaRPr>
          </a:p>
          <a:p>
            <a:r>
              <a:rPr lang="en-US" sz="800" b="1" u="sng" dirty="0" smtClean="0">
                <a:solidFill>
                  <a:schemeClr val="accent1">
                    <a:lumMod val="75000"/>
                  </a:schemeClr>
                </a:solidFill>
              </a:rPr>
              <a:t>Smoking</a:t>
            </a:r>
            <a:r>
              <a:rPr lang="en-US" sz="800" dirty="0" smtClean="0">
                <a:solidFill>
                  <a:schemeClr val="accent1">
                    <a:lumMod val="75000"/>
                  </a:schemeClr>
                </a:solidFill>
              </a:rPr>
              <a:t>: </a:t>
            </a:r>
            <a:r>
              <a:rPr lang="en-GB" sz="800" dirty="0">
                <a:solidFill>
                  <a:schemeClr val="accent1">
                    <a:lumMod val="75000"/>
                  </a:schemeClr>
                </a:solidFill>
              </a:rPr>
              <a:t>Smoking Status Registered on EMIS  = 2010 (39%) of which 52 (2%)Smokers were seen in April                              </a:t>
            </a:r>
          </a:p>
          <a:p>
            <a:r>
              <a:rPr lang="en-GB" sz="800" dirty="0">
                <a:solidFill>
                  <a:schemeClr val="accent1">
                    <a:lumMod val="75000"/>
                  </a:schemeClr>
                </a:solidFill>
              </a:rPr>
              <a:t> Patients received brief intervention and Nicotine Replacement therapy = 6 (11%) </a:t>
            </a:r>
            <a:r>
              <a:rPr lang="en-US" sz="800" dirty="0" smtClean="0">
                <a:solidFill>
                  <a:schemeClr val="accent1">
                    <a:lumMod val="75000"/>
                  </a:schemeClr>
                </a:solidFill>
              </a:rPr>
              <a:t> </a:t>
            </a:r>
          </a:p>
          <a:p>
            <a:endParaRPr lang="en-US" sz="800" b="1" u="sng" dirty="0" smtClean="0">
              <a:solidFill>
                <a:schemeClr val="accent1">
                  <a:lumMod val="75000"/>
                </a:schemeClr>
              </a:solidFill>
            </a:endParaRPr>
          </a:p>
          <a:p>
            <a:endParaRPr lang="en-US" sz="800" dirty="0" smtClean="0">
              <a:solidFill>
                <a:srgbClr val="0070C0"/>
              </a:solidFill>
            </a:endParaRPr>
          </a:p>
          <a:p>
            <a:r>
              <a:rPr lang="en-US" sz="800" dirty="0" smtClean="0">
                <a:solidFill>
                  <a:schemeClr val="accent1">
                    <a:lumMod val="75000"/>
                  </a:schemeClr>
                </a:solidFill>
              </a:rPr>
              <a:t>                                                                                                                                                         </a:t>
            </a:r>
          </a:p>
          <a:p>
            <a:endParaRPr lang="en-US" sz="800" dirty="0" smtClean="0"/>
          </a:p>
          <a:p>
            <a:endParaRPr lang="en-US" sz="800" dirty="0" smtClean="0"/>
          </a:p>
          <a:p>
            <a:endParaRPr lang="en-US" sz="800" dirty="0" smtClean="0"/>
          </a:p>
          <a:p>
            <a:endParaRPr lang="en-US" sz="900" dirty="0" smtClean="0"/>
          </a:p>
          <a:p>
            <a:endParaRPr lang="en-US" sz="900" dirty="0"/>
          </a:p>
        </p:txBody>
      </p:sp>
      <p:sp>
        <p:nvSpPr>
          <p:cNvPr id="29" name="TextBox 28"/>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
        <p:nvSpPr>
          <p:cNvPr id="36" name="Oval 2" descr="Wide upward diagonal"/>
          <p:cNvSpPr>
            <a:spLocks noChangeArrowheads="1"/>
          </p:cNvSpPr>
          <p:nvPr/>
        </p:nvSpPr>
        <p:spPr bwMode="auto">
          <a:xfrm>
            <a:off x="4338857" y="2310005"/>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3" name="TextBox 42"/>
          <p:cNvSpPr txBox="1"/>
          <p:nvPr/>
        </p:nvSpPr>
        <p:spPr>
          <a:xfrm>
            <a:off x="162395" y="2420888"/>
            <a:ext cx="1944216" cy="1938992"/>
          </a:xfrm>
          <a:prstGeom prst="rect">
            <a:avLst/>
          </a:prstGeom>
          <a:solidFill>
            <a:schemeClr val="accent1">
              <a:lumMod val="40000"/>
              <a:lumOff val="60000"/>
            </a:schemeClr>
          </a:solidFill>
        </p:spPr>
        <p:txBody>
          <a:bodyPr wrap="square" rtlCol="0">
            <a:spAutoFit/>
          </a:bodyPr>
          <a:lstStyle/>
          <a:p>
            <a:endParaRPr lang="en-US" sz="800" b="1" dirty="0">
              <a:solidFill>
                <a:srgbClr val="002060"/>
              </a:solidFill>
            </a:endParaRPr>
          </a:p>
          <a:p>
            <a:r>
              <a:rPr lang="en-GB" sz="800" b="1" dirty="0">
                <a:solidFill>
                  <a:srgbClr val="002060"/>
                </a:solidFill>
              </a:rPr>
              <a:t> Access to Healthcare</a:t>
            </a:r>
          </a:p>
          <a:p>
            <a:pPr marL="228600" indent="-228600">
              <a:buAutoNum type="alphaLcParenBoth"/>
            </a:pPr>
            <a:r>
              <a:rPr lang="en-GB" sz="800" dirty="0" smtClean="0">
                <a:solidFill>
                  <a:srgbClr val="002060"/>
                </a:solidFill>
              </a:rPr>
              <a:t>Total </a:t>
            </a:r>
            <a:r>
              <a:rPr lang="en-GB" sz="800" dirty="0">
                <a:solidFill>
                  <a:srgbClr val="002060"/>
                </a:solidFill>
              </a:rPr>
              <a:t>number of episodes that patients accessed primary health care at a District Clinic, by location</a:t>
            </a:r>
            <a:r>
              <a:rPr lang="en-GB" sz="800" dirty="0" smtClean="0">
                <a:solidFill>
                  <a:srgbClr val="002060"/>
                </a:solidFill>
              </a:rPr>
              <a:t>.</a:t>
            </a:r>
          </a:p>
          <a:p>
            <a:pPr marL="228600" indent="-228600">
              <a:buAutoNum type="alphaLcParenBoth"/>
            </a:pPr>
            <a:endParaRPr lang="en-GB" sz="800" dirty="0">
              <a:solidFill>
                <a:srgbClr val="002060"/>
              </a:solidFill>
            </a:endParaRPr>
          </a:p>
          <a:p>
            <a:r>
              <a:rPr lang="en-GB" sz="800" dirty="0">
                <a:solidFill>
                  <a:srgbClr val="002060"/>
                </a:solidFill>
              </a:rPr>
              <a:t>(b) Total number of episodes that elderly or disabled patients were seen by a Doctor in a residential care facility or own </a:t>
            </a:r>
            <a:r>
              <a:rPr lang="en-GB" sz="800" dirty="0" smtClean="0">
                <a:solidFill>
                  <a:srgbClr val="002060"/>
                </a:solidFill>
              </a:rPr>
              <a:t>home</a:t>
            </a:r>
          </a:p>
          <a:p>
            <a:endParaRPr lang="en-GB" sz="800" dirty="0">
              <a:solidFill>
                <a:srgbClr val="002060"/>
              </a:solidFill>
            </a:endParaRPr>
          </a:p>
          <a:p>
            <a:r>
              <a:rPr lang="en-GB" sz="800" dirty="0">
                <a:solidFill>
                  <a:srgbClr val="002060"/>
                </a:solidFill>
              </a:rPr>
              <a:t>(c) Total number of episodes of home support visits for palliative / end-of-life care</a:t>
            </a:r>
            <a:endParaRPr lang="en-US" sz="800" dirty="0" smtClean="0">
              <a:solidFill>
                <a:srgbClr val="002060"/>
              </a:solidFill>
            </a:endParaRPr>
          </a:p>
          <a:p>
            <a:endParaRPr lang="en-GB" sz="800" b="1" dirty="0" smtClean="0">
              <a:solidFill>
                <a:srgbClr val="002060"/>
              </a:solidFill>
            </a:endParaRPr>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22" name="TextBox 21"/>
          <p:cNvSpPr txBox="1"/>
          <p:nvPr/>
        </p:nvSpPr>
        <p:spPr>
          <a:xfrm>
            <a:off x="5652120" y="1484784"/>
            <a:ext cx="3491880" cy="954107"/>
          </a:xfrm>
          <a:prstGeom prst="rect">
            <a:avLst/>
          </a:prstGeom>
          <a:noFill/>
        </p:spPr>
        <p:txBody>
          <a:bodyPr wrap="square" rtlCol="0">
            <a:spAutoFit/>
          </a:bodyPr>
          <a:lstStyle/>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p:txBody>
      </p:sp>
      <p:sp>
        <p:nvSpPr>
          <p:cNvPr id="24" name="Rounded Rectangle 23"/>
          <p:cNvSpPr/>
          <p:nvPr/>
        </p:nvSpPr>
        <p:spPr>
          <a:xfrm>
            <a:off x="89756" y="1662335"/>
            <a:ext cx="2088232" cy="43204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Health &amp; Wellbeing cont’d</a:t>
            </a:r>
            <a:endParaRPr lang="en-GB" sz="1400" dirty="0"/>
          </a:p>
        </p:txBody>
      </p:sp>
      <p:sp>
        <p:nvSpPr>
          <p:cNvPr id="47" name="Rounded Rectangle 4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30" name="TextBox 29"/>
          <p:cNvSpPr txBox="1"/>
          <p:nvPr/>
        </p:nvSpPr>
        <p:spPr>
          <a:xfrm>
            <a:off x="5724128" y="1556792"/>
            <a:ext cx="3312368" cy="338554"/>
          </a:xfrm>
          <a:prstGeom prst="rect">
            <a:avLst/>
          </a:prstGeom>
          <a:noFill/>
        </p:spPr>
        <p:txBody>
          <a:bodyPr wrap="square" rtlCol="0">
            <a:spAutoFit/>
          </a:bodyPr>
          <a:lstStyle/>
          <a:p>
            <a:endParaRPr lang="en-GB" sz="800" b="1" dirty="0" smtClean="0"/>
          </a:p>
          <a:p>
            <a:endParaRPr lang="en-US" sz="800" dirty="0"/>
          </a:p>
        </p:txBody>
      </p:sp>
      <p:sp>
        <p:nvSpPr>
          <p:cNvPr id="31" name="TextBox 30"/>
          <p:cNvSpPr txBox="1"/>
          <p:nvPr/>
        </p:nvSpPr>
        <p:spPr>
          <a:xfrm>
            <a:off x="162240" y="2256964"/>
            <a:ext cx="1944216" cy="215444"/>
          </a:xfrm>
          <a:prstGeom prst="rect">
            <a:avLst/>
          </a:prstGeom>
          <a:solidFill>
            <a:schemeClr val="accent1">
              <a:lumMod val="40000"/>
              <a:lumOff val="60000"/>
            </a:schemeClr>
          </a:solidFill>
        </p:spPr>
        <p:txBody>
          <a:bodyPr wrap="square" rtlCol="0">
            <a:spAutoFit/>
          </a:bodyPr>
          <a:lstStyle/>
          <a:p>
            <a:r>
              <a:rPr lang="en-US" sz="800" b="1" u="sng" dirty="0" smtClean="0">
                <a:solidFill>
                  <a:srgbClr val="002060"/>
                </a:solidFill>
              </a:rPr>
              <a:t>KPIs</a:t>
            </a:r>
          </a:p>
        </p:txBody>
      </p:sp>
      <p:sp>
        <p:nvSpPr>
          <p:cNvPr id="34" name="TextBox 33"/>
          <p:cNvSpPr txBox="1"/>
          <p:nvPr/>
        </p:nvSpPr>
        <p:spPr>
          <a:xfrm>
            <a:off x="5652118" y="1532317"/>
            <a:ext cx="3491881" cy="3939540"/>
          </a:xfrm>
          <a:prstGeom prst="rect">
            <a:avLst/>
          </a:prstGeom>
          <a:noFill/>
        </p:spPr>
        <p:txBody>
          <a:bodyPr wrap="square" rtlCol="0">
            <a:spAutoFit/>
          </a:bodyPr>
          <a:lstStyle/>
          <a:p>
            <a:endParaRPr lang="en-US" sz="800" b="1" u="sng" dirty="0" smtClean="0">
              <a:solidFill>
                <a:schemeClr val="accent1">
                  <a:lumMod val="75000"/>
                </a:schemeClr>
              </a:solidFill>
            </a:endParaRPr>
          </a:p>
          <a:p>
            <a:r>
              <a:rPr lang="en-GB" sz="800" b="1" u="sng" dirty="0">
                <a:solidFill>
                  <a:schemeClr val="accent1">
                    <a:lumMod val="75000"/>
                  </a:schemeClr>
                </a:solidFill>
              </a:rPr>
              <a:t>Access to </a:t>
            </a:r>
            <a:r>
              <a:rPr lang="en-GB" sz="800" b="1" u="sng" dirty="0" smtClean="0">
                <a:solidFill>
                  <a:schemeClr val="accent1">
                    <a:lumMod val="75000"/>
                  </a:schemeClr>
                </a:solidFill>
              </a:rPr>
              <a:t>Healthcare</a:t>
            </a:r>
            <a:r>
              <a:rPr lang="en-GB" sz="800" b="1" dirty="0" smtClean="0">
                <a:solidFill>
                  <a:schemeClr val="accent1">
                    <a:lumMod val="75000"/>
                  </a:schemeClr>
                </a:solidFill>
              </a:rPr>
              <a:t>: </a:t>
            </a:r>
          </a:p>
          <a:p>
            <a:endParaRPr lang="en-GB" sz="800" b="1" dirty="0" smtClean="0">
              <a:solidFill>
                <a:schemeClr val="accent1">
                  <a:lumMod val="75000"/>
                </a:schemeClr>
              </a:solidFill>
            </a:endParaRPr>
          </a:p>
          <a:p>
            <a:pPr marL="228600" indent="-228600">
              <a:buAutoNum type="alphaLcParenBoth"/>
            </a:pPr>
            <a:r>
              <a:rPr lang="en-GB" sz="800" i="1" dirty="0" smtClean="0">
                <a:solidFill>
                  <a:schemeClr val="accent1">
                    <a:lumMod val="75000"/>
                  </a:schemeClr>
                </a:solidFill>
              </a:rPr>
              <a:t>Nurse led </a:t>
            </a:r>
            <a:r>
              <a:rPr lang="en-GB" sz="800" i="1" dirty="0">
                <a:solidFill>
                  <a:schemeClr val="accent1">
                    <a:lumMod val="75000"/>
                  </a:schemeClr>
                </a:solidFill>
              </a:rPr>
              <a:t>clinics </a:t>
            </a:r>
            <a:r>
              <a:rPr lang="en-GB" sz="800" dirty="0" smtClean="0">
                <a:solidFill>
                  <a:schemeClr val="accent1">
                    <a:lumMod val="75000"/>
                  </a:schemeClr>
                </a:solidFill>
              </a:rPr>
              <a:t>for April</a:t>
            </a:r>
          </a:p>
          <a:p>
            <a:r>
              <a:rPr lang="en-GB" sz="800" dirty="0" smtClean="0">
                <a:solidFill>
                  <a:schemeClr val="accent1">
                    <a:lumMod val="75000"/>
                  </a:schemeClr>
                </a:solidFill>
              </a:rPr>
              <a:t>Family </a:t>
            </a:r>
            <a:r>
              <a:rPr lang="en-GB" sz="800" dirty="0">
                <a:solidFill>
                  <a:schemeClr val="accent1">
                    <a:lumMod val="75000"/>
                  </a:schemeClr>
                </a:solidFill>
              </a:rPr>
              <a:t>planning- 25 patients seen </a:t>
            </a:r>
            <a:endParaRPr lang="en-GB" sz="800" dirty="0" smtClean="0">
              <a:solidFill>
                <a:schemeClr val="accent1">
                  <a:lumMod val="75000"/>
                </a:schemeClr>
              </a:solidFill>
            </a:endParaRPr>
          </a:p>
          <a:p>
            <a:r>
              <a:rPr lang="en-GB" sz="800" dirty="0" smtClean="0">
                <a:solidFill>
                  <a:schemeClr val="accent1">
                    <a:lumMod val="75000"/>
                  </a:schemeClr>
                </a:solidFill>
              </a:rPr>
              <a:t>Diabetic </a:t>
            </a:r>
            <a:r>
              <a:rPr lang="en-GB" sz="800" dirty="0">
                <a:solidFill>
                  <a:schemeClr val="accent1">
                    <a:lumMod val="75000"/>
                  </a:schemeClr>
                </a:solidFill>
              </a:rPr>
              <a:t>clinic - 17 patients seen </a:t>
            </a:r>
            <a:r>
              <a:rPr lang="en-GB" sz="800" dirty="0" smtClean="0">
                <a:solidFill>
                  <a:schemeClr val="accent1">
                    <a:lumMod val="75000"/>
                  </a:schemeClr>
                </a:solidFill>
              </a:rPr>
              <a:t>        </a:t>
            </a:r>
          </a:p>
          <a:p>
            <a:r>
              <a:rPr lang="en-GB" sz="800" dirty="0" smtClean="0">
                <a:solidFill>
                  <a:schemeClr val="accent1">
                    <a:lumMod val="75000"/>
                  </a:schemeClr>
                </a:solidFill>
              </a:rPr>
              <a:t>Well </a:t>
            </a:r>
            <a:r>
              <a:rPr lang="en-GB" sz="800" dirty="0">
                <a:solidFill>
                  <a:schemeClr val="accent1">
                    <a:lumMod val="75000"/>
                  </a:schemeClr>
                </a:solidFill>
              </a:rPr>
              <a:t>women clinic- 23 patients </a:t>
            </a:r>
            <a:r>
              <a:rPr lang="en-GB" sz="800" dirty="0" smtClean="0">
                <a:solidFill>
                  <a:schemeClr val="accent1">
                    <a:lumMod val="75000"/>
                  </a:schemeClr>
                </a:solidFill>
              </a:rPr>
              <a:t>seen</a:t>
            </a:r>
          </a:p>
          <a:p>
            <a:r>
              <a:rPr lang="en-GB" sz="800" dirty="0" smtClean="0">
                <a:solidFill>
                  <a:schemeClr val="accent1">
                    <a:lumMod val="75000"/>
                  </a:schemeClr>
                </a:solidFill>
              </a:rPr>
              <a:t>HTH </a:t>
            </a:r>
            <a:r>
              <a:rPr lang="en-GB" sz="800" dirty="0">
                <a:solidFill>
                  <a:schemeClr val="accent1">
                    <a:lumMod val="75000"/>
                  </a:schemeClr>
                </a:solidFill>
              </a:rPr>
              <a:t>clinic  -75 patients </a:t>
            </a:r>
            <a:r>
              <a:rPr lang="en-GB" sz="800" dirty="0" smtClean="0">
                <a:solidFill>
                  <a:schemeClr val="accent1">
                    <a:lumMod val="75000"/>
                  </a:schemeClr>
                </a:solidFill>
              </a:rPr>
              <a:t>seen             </a:t>
            </a:r>
          </a:p>
          <a:p>
            <a:r>
              <a:rPr lang="en-GB" sz="800" dirty="0" smtClean="0">
                <a:solidFill>
                  <a:schemeClr val="accent1">
                    <a:lumMod val="75000"/>
                  </a:schemeClr>
                </a:solidFill>
              </a:rPr>
              <a:t>Longwood </a:t>
            </a:r>
            <a:r>
              <a:rPr lang="en-GB" sz="800" dirty="0">
                <a:solidFill>
                  <a:schemeClr val="accent1">
                    <a:lumMod val="75000"/>
                  </a:schemeClr>
                </a:solidFill>
              </a:rPr>
              <a:t>clinic -  45 patients seen</a:t>
            </a:r>
            <a:r>
              <a:rPr lang="en-GB" sz="800" dirty="0" smtClean="0">
                <a:solidFill>
                  <a:schemeClr val="accent1">
                    <a:lumMod val="75000"/>
                  </a:schemeClr>
                </a:solidFill>
              </a:rPr>
              <a:t>                                                                                Levelwood </a:t>
            </a:r>
            <a:r>
              <a:rPr lang="en-GB" sz="800" dirty="0">
                <a:solidFill>
                  <a:schemeClr val="accent1">
                    <a:lumMod val="75000"/>
                  </a:schemeClr>
                </a:solidFill>
              </a:rPr>
              <a:t>-   15 </a:t>
            </a:r>
            <a:r>
              <a:rPr lang="en-GB" sz="800" dirty="0" smtClean="0">
                <a:solidFill>
                  <a:schemeClr val="accent1">
                    <a:lumMod val="75000"/>
                  </a:schemeClr>
                </a:solidFill>
              </a:rPr>
              <a:t> patients seen                                                                                                                 </a:t>
            </a:r>
            <a:r>
              <a:rPr lang="en-GB" sz="800" dirty="0">
                <a:solidFill>
                  <a:schemeClr val="accent1">
                    <a:lumMod val="75000"/>
                  </a:schemeClr>
                </a:solidFill>
              </a:rPr>
              <a:t>Child health clinic - </a:t>
            </a:r>
            <a:r>
              <a:rPr lang="en-GB" sz="800">
                <a:solidFill>
                  <a:schemeClr val="accent1">
                    <a:lumMod val="75000"/>
                  </a:schemeClr>
                </a:solidFill>
              </a:rPr>
              <a:t>25 </a:t>
            </a:r>
            <a:r>
              <a:rPr lang="en-GB" sz="800" smtClean="0">
                <a:solidFill>
                  <a:schemeClr val="accent1">
                    <a:lumMod val="75000"/>
                  </a:schemeClr>
                </a:solidFill>
              </a:rPr>
              <a:t> patients seen</a:t>
            </a:r>
            <a:endParaRPr lang="en-GB" sz="800" dirty="0" smtClean="0">
              <a:solidFill>
                <a:schemeClr val="accent1">
                  <a:lumMod val="75000"/>
                </a:schemeClr>
              </a:solidFill>
            </a:endParaRPr>
          </a:p>
          <a:p>
            <a:r>
              <a:rPr lang="en-GB" sz="800" dirty="0" smtClean="0">
                <a:solidFill>
                  <a:schemeClr val="accent1">
                    <a:lumMod val="75000"/>
                  </a:schemeClr>
                </a:solidFill>
              </a:rPr>
              <a:t>                                                                                                               </a:t>
            </a:r>
          </a:p>
          <a:p>
            <a:r>
              <a:rPr lang="en-GB" sz="800" i="1" dirty="0" smtClean="0">
                <a:solidFill>
                  <a:schemeClr val="accent1">
                    <a:lumMod val="75000"/>
                  </a:schemeClr>
                </a:solidFill>
              </a:rPr>
              <a:t>Doctor </a:t>
            </a:r>
            <a:r>
              <a:rPr lang="en-GB" sz="800" i="1" dirty="0">
                <a:solidFill>
                  <a:schemeClr val="accent1">
                    <a:lumMod val="75000"/>
                  </a:schemeClr>
                </a:solidFill>
              </a:rPr>
              <a:t>clinics  -  April 2016                                                                            </a:t>
            </a:r>
            <a:endParaRPr lang="en-GB" sz="800" i="1" dirty="0" smtClean="0">
              <a:solidFill>
                <a:schemeClr val="accent1">
                  <a:lumMod val="75000"/>
                </a:schemeClr>
              </a:solidFill>
            </a:endParaRPr>
          </a:p>
          <a:p>
            <a:r>
              <a:rPr lang="en-GB" sz="800" dirty="0" smtClean="0">
                <a:solidFill>
                  <a:schemeClr val="accent1">
                    <a:lumMod val="75000"/>
                  </a:schemeClr>
                </a:solidFill>
              </a:rPr>
              <a:t>Jamestown </a:t>
            </a:r>
            <a:r>
              <a:rPr lang="en-GB" sz="800" dirty="0">
                <a:solidFill>
                  <a:schemeClr val="accent1">
                    <a:lumMod val="75000"/>
                  </a:schemeClr>
                </a:solidFill>
              </a:rPr>
              <a:t>= 1051         </a:t>
            </a:r>
            <a:endParaRPr lang="en-GB" sz="800" dirty="0" smtClean="0">
              <a:solidFill>
                <a:schemeClr val="accent1">
                  <a:lumMod val="75000"/>
                </a:schemeClr>
              </a:solidFill>
            </a:endParaRPr>
          </a:p>
          <a:p>
            <a:r>
              <a:rPr lang="en-GB" sz="800" dirty="0" smtClean="0">
                <a:solidFill>
                  <a:schemeClr val="accent1">
                    <a:lumMod val="75000"/>
                  </a:schemeClr>
                </a:solidFill>
              </a:rPr>
              <a:t>Longwood </a:t>
            </a:r>
            <a:r>
              <a:rPr lang="en-GB" sz="800" dirty="0">
                <a:solidFill>
                  <a:schemeClr val="accent1">
                    <a:lumMod val="75000"/>
                  </a:schemeClr>
                </a:solidFill>
              </a:rPr>
              <a:t>= </a:t>
            </a:r>
            <a:r>
              <a:rPr lang="en-GB" sz="800" dirty="0" smtClean="0">
                <a:solidFill>
                  <a:schemeClr val="accent1">
                    <a:lumMod val="75000"/>
                  </a:schemeClr>
                </a:solidFill>
              </a:rPr>
              <a:t>41               </a:t>
            </a:r>
          </a:p>
          <a:p>
            <a:r>
              <a:rPr lang="en-GB" sz="800" dirty="0" smtClean="0">
                <a:solidFill>
                  <a:schemeClr val="accent1">
                    <a:lumMod val="75000"/>
                  </a:schemeClr>
                </a:solidFill>
              </a:rPr>
              <a:t> </a:t>
            </a:r>
            <a:r>
              <a:rPr lang="en-GB" sz="800" dirty="0">
                <a:solidFill>
                  <a:schemeClr val="accent1">
                    <a:lumMod val="75000"/>
                  </a:schemeClr>
                </a:solidFill>
              </a:rPr>
              <a:t>HTH =81</a:t>
            </a:r>
            <a:r>
              <a:rPr lang="en-GB" sz="800" dirty="0" smtClean="0">
                <a:solidFill>
                  <a:schemeClr val="accent1">
                    <a:lumMod val="75000"/>
                  </a:schemeClr>
                </a:solidFill>
              </a:rPr>
              <a:t>         </a:t>
            </a:r>
          </a:p>
          <a:p>
            <a:r>
              <a:rPr lang="en-GB" sz="800" dirty="0" smtClean="0">
                <a:solidFill>
                  <a:schemeClr val="accent1">
                    <a:lumMod val="75000"/>
                  </a:schemeClr>
                </a:solidFill>
              </a:rPr>
              <a:t>Levelwood </a:t>
            </a:r>
            <a:r>
              <a:rPr lang="en-GB" sz="800" dirty="0">
                <a:solidFill>
                  <a:schemeClr val="accent1">
                    <a:lumMod val="75000"/>
                  </a:schemeClr>
                </a:solidFill>
              </a:rPr>
              <a:t>= 32</a:t>
            </a:r>
            <a:r>
              <a:rPr lang="en-GB" sz="800" dirty="0" smtClean="0">
                <a:solidFill>
                  <a:schemeClr val="accent1">
                    <a:lumMod val="75000"/>
                  </a:schemeClr>
                </a:solidFill>
              </a:rPr>
              <a:t>                                                                                                Gynaecology </a:t>
            </a:r>
            <a:r>
              <a:rPr lang="en-GB" sz="800" dirty="0">
                <a:solidFill>
                  <a:schemeClr val="accent1">
                    <a:lumMod val="75000"/>
                  </a:schemeClr>
                </a:solidFill>
              </a:rPr>
              <a:t>=  24 </a:t>
            </a:r>
            <a:endParaRPr lang="en-GB" sz="800" dirty="0" smtClean="0">
              <a:solidFill>
                <a:schemeClr val="accent1">
                  <a:lumMod val="75000"/>
                </a:schemeClr>
              </a:solidFill>
            </a:endParaRPr>
          </a:p>
          <a:p>
            <a:endParaRPr lang="en-GB" sz="800" dirty="0">
              <a:solidFill>
                <a:schemeClr val="accent1">
                  <a:lumMod val="75000"/>
                </a:schemeClr>
              </a:solidFill>
            </a:endParaRPr>
          </a:p>
          <a:p>
            <a:r>
              <a:rPr lang="en-GB" sz="800" dirty="0">
                <a:solidFill>
                  <a:srgbClr val="002060"/>
                </a:solidFill>
              </a:rPr>
              <a:t>(b) Total number of episodes that elderly or disabled patients were seen by a Doctor in a residential care facility or own </a:t>
            </a:r>
            <a:r>
              <a:rPr lang="en-GB" sz="800" dirty="0" smtClean="0">
                <a:solidFill>
                  <a:srgbClr val="002060"/>
                </a:solidFill>
              </a:rPr>
              <a:t>home for April = 0</a:t>
            </a:r>
            <a:endParaRPr lang="en-GB" sz="800" dirty="0">
              <a:solidFill>
                <a:srgbClr val="002060"/>
              </a:solidFill>
            </a:endParaRPr>
          </a:p>
          <a:p>
            <a:endParaRPr lang="en-GB" sz="800" dirty="0">
              <a:solidFill>
                <a:schemeClr val="accent1">
                  <a:lumMod val="75000"/>
                </a:schemeClr>
              </a:solidFill>
            </a:endParaRPr>
          </a:p>
          <a:p>
            <a:r>
              <a:rPr lang="en-GB" sz="800" dirty="0" smtClean="0">
                <a:solidFill>
                  <a:schemeClr val="accent1">
                    <a:lumMod val="75000"/>
                  </a:schemeClr>
                </a:solidFill>
              </a:rPr>
              <a:t> </a:t>
            </a:r>
            <a:r>
              <a:rPr lang="en-GB" sz="800" dirty="0">
                <a:solidFill>
                  <a:schemeClr val="accent1">
                    <a:lumMod val="75000"/>
                  </a:schemeClr>
                </a:solidFill>
              </a:rPr>
              <a:t>(c) Total number of episodes of home support visits for palliative/ end-of-life care for April = </a:t>
            </a:r>
            <a:r>
              <a:rPr lang="en-GB" sz="800" dirty="0" smtClean="0">
                <a:solidFill>
                  <a:schemeClr val="accent1">
                    <a:lumMod val="75000"/>
                  </a:schemeClr>
                </a:solidFill>
              </a:rPr>
              <a:t>0</a:t>
            </a:r>
            <a:endParaRPr lang="en-GB" sz="800" dirty="0">
              <a:solidFill>
                <a:schemeClr val="accent1">
                  <a:lumMod val="75000"/>
                </a:schemeClr>
              </a:solidFill>
            </a:endParaRPr>
          </a:p>
          <a:p>
            <a:endParaRPr lang="en-US" sz="800" dirty="0" smtClean="0">
              <a:solidFill>
                <a:srgbClr val="0070C0"/>
              </a:solidFill>
            </a:endParaRPr>
          </a:p>
          <a:p>
            <a:r>
              <a:rPr lang="en-US" sz="800" dirty="0" smtClean="0">
                <a:solidFill>
                  <a:schemeClr val="accent1">
                    <a:lumMod val="75000"/>
                  </a:schemeClr>
                </a:solidFill>
              </a:rPr>
              <a:t>                                                                                                                                                         </a:t>
            </a:r>
          </a:p>
          <a:p>
            <a:endParaRPr lang="en-US" sz="800" dirty="0" smtClean="0"/>
          </a:p>
          <a:p>
            <a:endParaRPr lang="en-US" sz="800" dirty="0" smtClean="0"/>
          </a:p>
          <a:p>
            <a:endParaRPr lang="en-US" sz="800" dirty="0" smtClean="0"/>
          </a:p>
          <a:p>
            <a:endParaRPr lang="en-US" sz="900" dirty="0" smtClean="0"/>
          </a:p>
          <a:p>
            <a:endParaRPr lang="en-US" sz="900" dirty="0"/>
          </a:p>
        </p:txBody>
      </p:sp>
      <p:sp>
        <p:nvSpPr>
          <p:cNvPr id="29" name="TextBox 28"/>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Tree>
    <p:extLst>
      <p:ext uri="{BB962C8B-B14F-4D97-AF65-F5344CB8AC3E}">
        <p14:creationId xmlns:p14="http://schemas.microsoft.com/office/powerpoint/2010/main" val="2888458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43" name="TextBox 42"/>
          <p:cNvSpPr txBox="1"/>
          <p:nvPr/>
        </p:nvSpPr>
        <p:spPr>
          <a:xfrm>
            <a:off x="59876" y="1885852"/>
            <a:ext cx="2028356" cy="2062103"/>
          </a:xfrm>
          <a:prstGeom prst="rect">
            <a:avLst/>
          </a:prstGeom>
          <a:solidFill>
            <a:schemeClr val="accent1">
              <a:lumMod val="40000"/>
              <a:lumOff val="60000"/>
            </a:schemeClr>
          </a:solidFill>
        </p:spPr>
        <p:txBody>
          <a:bodyPr wrap="square" rtlCol="0">
            <a:spAutoFit/>
          </a:bodyPr>
          <a:lstStyle/>
          <a:p>
            <a:r>
              <a:rPr lang="en-US" sz="800" b="1" u="sng" dirty="0" smtClean="0">
                <a:solidFill>
                  <a:srgbClr val="002060"/>
                </a:solidFill>
              </a:rPr>
              <a:t>KPIs</a:t>
            </a:r>
          </a:p>
          <a:p>
            <a:endParaRPr lang="en-US" sz="800" b="1" dirty="0" smtClean="0">
              <a:solidFill>
                <a:srgbClr val="002060"/>
              </a:solidFill>
            </a:endParaRPr>
          </a:p>
          <a:p>
            <a:r>
              <a:rPr lang="en-US" sz="800" b="1" dirty="0" smtClean="0">
                <a:solidFill>
                  <a:srgbClr val="002060"/>
                </a:solidFill>
              </a:rPr>
              <a:t>Number of stay over tourist visitors to the Island  </a:t>
            </a:r>
            <a:r>
              <a:rPr lang="en-US" sz="800" dirty="0" smtClean="0">
                <a:solidFill>
                  <a:srgbClr val="002060"/>
                </a:solidFill>
              </a:rPr>
              <a:t>Onset of air access  step change. Visitor predictions TBD once access provision is known</a:t>
            </a:r>
          </a:p>
          <a:p>
            <a:endParaRPr lang="en-GB" sz="800" dirty="0" smtClean="0">
              <a:solidFill>
                <a:srgbClr val="002060"/>
              </a:solidFill>
            </a:endParaRPr>
          </a:p>
          <a:p>
            <a:r>
              <a:rPr lang="en-US" sz="800" b="1" dirty="0" smtClean="0">
                <a:solidFill>
                  <a:srgbClr val="002060"/>
                </a:solidFill>
              </a:rPr>
              <a:t>Air Access is Achieved</a:t>
            </a:r>
          </a:p>
          <a:p>
            <a:r>
              <a:rPr lang="en-US" sz="800" dirty="0" smtClean="0">
                <a:solidFill>
                  <a:srgbClr val="002060"/>
                </a:solidFill>
              </a:rPr>
              <a:t>St Helena  is operationally ready and welcomes international commercial flights</a:t>
            </a:r>
          </a:p>
          <a:p>
            <a:endParaRPr lang="en-GB" sz="800" dirty="0" smtClean="0">
              <a:solidFill>
                <a:srgbClr val="002060"/>
              </a:solidFill>
            </a:endParaRPr>
          </a:p>
          <a:p>
            <a:r>
              <a:rPr lang="en-US" sz="800" b="1" dirty="0" smtClean="0">
                <a:solidFill>
                  <a:srgbClr val="002060"/>
                </a:solidFill>
              </a:rPr>
              <a:t>Number of people using Public Transport</a:t>
            </a:r>
          </a:p>
          <a:p>
            <a:r>
              <a:rPr lang="en-US" sz="800" dirty="0" smtClean="0">
                <a:solidFill>
                  <a:srgbClr val="002060"/>
                </a:solidFill>
              </a:rPr>
              <a:t>2016/17 - A further 10% increase </a:t>
            </a:r>
            <a:r>
              <a:rPr lang="en-US" sz="800" dirty="0">
                <a:solidFill>
                  <a:srgbClr val="002060"/>
                </a:solidFill>
              </a:rPr>
              <a:t>(equiv. of 2516.80 </a:t>
            </a:r>
            <a:r>
              <a:rPr lang="en-US" sz="800" dirty="0" smtClean="0">
                <a:solidFill>
                  <a:srgbClr val="002060"/>
                </a:solidFill>
              </a:rPr>
              <a:t>tickets)</a:t>
            </a:r>
            <a:r>
              <a:rPr lang="en-GB" sz="800" dirty="0" smtClean="0">
                <a:solidFill>
                  <a:srgbClr val="002060"/>
                </a:solidFill>
              </a:rPr>
              <a:t> </a:t>
            </a:r>
            <a:r>
              <a:rPr lang="en-US" sz="800" dirty="0" smtClean="0">
                <a:solidFill>
                  <a:srgbClr val="002060"/>
                </a:solidFill>
              </a:rPr>
              <a:t>with services tailored around tourism and improved routes to meet local demand</a:t>
            </a:r>
            <a:endParaRPr lang="en-GB" sz="800" dirty="0" smtClean="0">
              <a:solidFill>
                <a:srgbClr val="002060"/>
              </a:solidFill>
            </a:endParaRPr>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34" name="Rounded Rectangle 33"/>
          <p:cNvSpPr/>
          <p:nvPr/>
        </p:nvSpPr>
        <p:spPr>
          <a:xfrm>
            <a:off x="85524" y="1553295"/>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Transport</a:t>
            </a:r>
            <a:endParaRPr lang="en-GB" sz="1400" dirty="0"/>
          </a:p>
        </p:txBody>
      </p:sp>
      <p:sp>
        <p:nvSpPr>
          <p:cNvPr id="26" name="Rounded Rectangle 25"/>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49" name="Rectangle 48"/>
          <p:cNvSpPr/>
          <p:nvPr/>
        </p:nvSpPr>
        <p:spPr>
          <a:xfrm>
            <a:off x="5652120" y="1628800"/>
            <a:ext cx="3312368" cy="2431435"/>
          </a:xfrm>
          <a:prstGeom prst="rect">
            <a:avLst/>
          </a:prstGeom>
        </p:spPr>
        <p:txBody>
          <a:bodyPr wrap="square">
            <a:spAutoFit/>
          </a:bodyPr>
          <a:lstStyle/>
          <a:p>
            <a:r>
              <a:rPr lang="en-US" sz="800" b="1" u="sng" dirty="0" smtClean="0">
                <a:solidFill>
                  <a:schemeClr val="accent1">
                    <a:lumMod val="75000"/>
                  </a:schemeClr>
                </a:solidFill>
              </a:rPr>
              <a:t>Stay-over Tourist Visitors:</a:t>
            </a:r>
            <a:endParaRPr lang="en-US" sz="800" b="1" dirty="0" smtClean="0">
              <a:solidFill>
                <a:schemeClr val="accent1">
                  <a:lumMod val="75000"/>
                </a:schemeClr>
              </a:solidFill>
            </a:endParaRPr>
          </a:p>
          <a:p>
            <a:r>
              <a:rPr lang="en-US" sz="800" b="1" dirty="0" smtClean="0">
                <a:solidFill>
                  <a:schemeClr val="accent1">
                    <a:lumMod val="75000"/>
                  </a:schemeClr>
                </a:solidFill>
              </a:rPr>
              <a:t>April 2016=  236</a:t>
            </a:r>
          </a:p>
          <a:p>
            <a:r>
              <a:rPr lang="en-US" sz="800" b="1" dirty="0" smtClean="0">
                <a:solidFill>
                  <a:schemeClr val="accent1">
                    <a:lumMod val="75000"/>
                  </a:schemeClr>
                </a:solidFill>
              </a:rPr>
              <a:t>Year to date, a 27.8 % reduction from the previous financial year</a:t>
            </a:r>
          </a:p>
          <a:p>
            <a:endParaRPr lang="en-GB" sz="800" b="1" dirty="0" smtClean="0">
              <a:solidFill>
                <a:schemeClr val="accent1">
                  <a:lumMod val="75000"/>
                </a:schemeClr>
              </a:solidFill>
            </a:endParaRPr>
          </a:p>
          <a:p>
            <a:r>
              <a:rPr lang="en-GB" sz="800" b="1" u="sng" dirty="0" smtClean="0"/>
              <a:t>Air Access:</a:t>
            </a:r>
            <a:r>
              <a:rPr lang="en-GB" sz="800" b="1" dirty="0" smtClean="0"/>
              <a:t> </a:t>
            </a:r>
            <a:r>
              <a:rPr lang="en-GB" sz="800" b="1" dirty="0"/>
              <a:t> </a:t>
            </a:r>
            <a:r>
              <a:rPr lang="en-GB" sz="800" dirty="0"/>
              <a:t>On 10 April 2016 the first jet landed at St Helena Airport.  On board was the ASSI Team who carried out the on-site audit of St Helena Airport as part of the certification process.  The Comair Implementation flight took place on 18 April 2016, this was the first 737-800 aircraft to land at St Helena Airport.</a:t>
            </a:r>
          </a:p>
          <a:p>
            <a:r>
              <a:rPr lang="en-GB" sz="800" dirty="0"/>
              <a:t>Basil Read carried out an Airport readiness trial in April to test operations at St Helena Airport.</a:t>
            </a:r>
          </a:p>
          <a:p>
            <a:r>
              <a:rPr lang="en-GB" sz="800" dirty="0"/>
              <a:t>Work is underway to manage issues of turbulence and wind shear experienced by the Air Service Provider - Comair Implementation Flight.  This work is being carried out in parallel to operational readiness at St Helena Airport. </a:t>
            </a:r>
            <a:endParaRPr lang="en-GB" sz="800" dirty="0" smtClean="0"/>
          </a:p>
          <a:p>
            <a:endParaRPr lang="en-GB" sz="800" b="1" u="sng" dirty="0" smtClean="0">
              <a:solidFill>
                <a:schemeClr val="accent1">
                  <a:lumMod val="75000"/>
                </a:schemeClr>
              </a:solidFill>
            </a:endParaRPr>
          </a:p>
          <a:p>
            <a:r>
              <a:rPr lang="en-GB" sz="800" b="1" u="sng" dirty="0" smtClean="0">
                <a:solidFill>
                  <a:schemeClr val="accent1">
                    <a:lumMod val="75000"/>
                  </a:schemeClr>
                </a:solidFill>
              </a:rPr>
              <a:t>Public Transport: </a:t>
            </a:r>
            <a:r>
              <a:rPr lang="en-GB" sz="800" dirty="0" smtClean="0">
                <a:solidFill>
                  <a:schemeClr val="accent1">
                    <a:lumMod val="75000"/>
                  </a:schemeClr>
                </a:solidFill>
              </a:rPr>
              <a:t>Data reported on quarterly</a:t>
            </a:r>
          </a:p>
          <a:p>
            <a:r>
              <a:rPr lang="en-GB" sz="800" dirty="0">
                <a:solidFill>
                  <a:schemeClr val="accent1">
                    <a:lumMod val="75000"/>
                  </a:schemeClr>
                </a:solidFill>
              </a:rPr>
              <a:t>The new </a:t>
            </a:r>
            <a:r>
              <a:rPr lang="en-GB" sz="800" dirty="0" smtClean="0">
                <a:solidFill>
                  <a:schemeClr val="accent1">
                    <a:lumMod val="75000"/>
                  </a:schemeClr>
                </a:solidFill>
              </a:rPr>
              <a:t>five year </a:t>
            </a:r>
            <a:r>
              <a:rPr lang="en-GB" sz="800" dirty="0">
                <a:solidFill>
                  <a:schemeClr val="accent1">
                    <a:lumMod val="75000"/>
                  </a:schemeClr>
                </a:solidFill>
              </a:rPr>
              <a:t>contract commenced </a:t>
            </a:r>
            <a:r>
              <a:rPr lang="en-GB" sz="800" dirty="0" smtClean="0">
                <a:solidFill>
                  <a:schemeClr val="accent1">
                    <a:lumMod val="75000"/>
                  </a:schemeClr>
                </a:solidFill>
              </a:rPr>
              <a:t> on 1 </a:t>
            </a:r>
            <a:r>
              <a:rPr lang="en-GB" sz="800" dirty="0">
                <a:solidFill>
                  <a:schemeClr val="accent1">
                    <a:lumMod val="75000"/>
                  </a:schemeClr>
                </a:solidFill>
              </a:rPr>
              <a:t>March 2016 with Joshua’s Taxi but the Sandy Bay route </a:t>
            </a:r>
            <a:r>
              <a:rPr lang="en-GB" sz="800" dirty="0" smtClean="0">
                <a:solidFill>
                  <a:schemeClr val="accent1">
                    <a:lumMod val="75000"/>
                  </a:schemeClr>
                </a:solidFill>
              </a:rPr>
              <a:t>continues to operate </a:t>
            </a:r>
            <a:r>
              <a:rPr lang="en-GB" sz="800" dirty="0">
                <a:solidFill>
                  <a:schemeClr val="accent1">
                    <a:lumMod val="75000"/>
                  </a:schemeClr>
                </a:solidFill>
              </a:rPr>
              <a:t>under the old contract.   </a:t>
            </a:r>
            <a:endParaRPr lang="en-GB" sz="800" dirty="0" smtClean="0">
              <a:solidFill>
                <a:schemeClr val="accent1">
                  <a:lumMod val="75000"/>
                </a:schemeClr>
              </a:solidFill>
            </a:endParaRPr>
          </a:p>
        </p:txBody>
      </p:sp>
      <p:sp>
        <p:nvSpPr>
          <p:cNvPr id="52" name="Up Arrow 51"/>
          <p:cNvSpPr/>
          <p:nvPr/>
        </p:nvSpPr>
        <p:spPr>
          <a:xfrm>
            <a:off x="5148064" y="2564904"/>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7" name="Oval 2" descr="Wide upward diagonal"/>
          <p:cNvSpPr>
            <a:spLocks noChangeArrowheads="1"/>
          </p:cNvSpPr>
          <p:nvPr/>
        </p:nvSpPr>
        <p:spPr bwMode="auto">
          <a:xfrm>
            <a:off x="2627784" y="2492896"/>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23" name="Up Arrow 22"/>
          <p:cNvSpPr/>
          <p:nvPr/>
        </p:nvSpPr>
        <p:spPr>
          <a:xfrm>
            <a:off x="3635896" y="2564904"/>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4" name="Oval 2" descr="Wide upward diagonal"/>
          <p:cNvSpPr>
            <a:spLocks noChangeArrowheads="1"/>
          </p:cNvSpPr>
          <p:nvPr/>
        </p:nvSpPr>
        <p:spPr bwMode="auto">
          <a:xfrm>
            <a:off x="4316552" y="247135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endParaRPr lang="en-US" sz="1000" b="1" dirty="0"/>
          </a:p>
        </p:txBody>
      </p:sp>
      <p:sp>
        <p:nvSpPr>
          <p:cNvPr id="2" name="Rectangle 1"/>
          <p:cNvSpPr/>
          <p:nvPr/>
        </p:nvSpPr>
        <p:spPr>
          <a:xfrm>
            <a:off x="4355976" y="2492896"/>
            <a:ext cx="266420" cy="253916"/>
          </a:xfrm>
          <a:prstGeom prst="rect">
            <a:avLst/>
          </a:prstGeom>
        </p:spPr>
        <p:txBody>
          <a:bodyPr wrap="none">
            <a:spAutoFit/>
          </a:bodyPr>
          <a:lstStyle/>
          <a:p>
            <a:pPr algn="ctr"/>
            <a:r>
              <a:rPr lang="en-GB" sz="1050" b="1" dirty="0"/>
              <a:t>A</a:t>
            </a:r>
            <a:endParaRPr lang="en-US" sz="1050" b="1" dirty="0"/>
          </a:p>
        </p:txBody>
      </p:sp>
      <p:sp>
        <p:nvSpPr>
          <p:cNvPr id="27" name="TextBox 26"/>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
        <p:nvSpPr>
          <p:cNvPr id="28" name="Rounded Rectangle 27"/>
          <p:cNvSpPr/>
          <p:nvPr/>
        </p:nvSpPr>
        <p:spPr>
          <a:xfrm>
            <a:off x="85524" y="4167024"/>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Environment</a:t>
            </a:r>
            <a:endParaRPr lang="en-GB" sz="1400" dirty="0"/>
          </a:p>
        </p:txBody>
      </p:sp>
      <p:sp>
        <p:nvSpPr>
          <p:cNvPr id="29" name="TextBox 28"/>
          <p:cNvSpPr txBox="1"/>
          <p:nvPr/>
        </p:nvSpPr>
        <p:spPr>
          <a:xfrm>
            <a:off x="88543" y="4509154"/>
            <a:ext cx="2052229" cy="2308324"/>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Plants and Wildlife :  </a:t>
            </a:r>
            <a:r>
              <a:rPr lang="en-US" sz="800" dirty="0" smtClean="0">
                <a:solidFill>
                  <a:srgbClr val="002060"/>
                </a:solidFill>
              </a:rPr>
              <a:t>Population of key Marine and Terrestrial endemic species – Little or no change</a:t>
            </a:r>
          </a:p>
          <a:p>
            <a:endParaRPr lang="en-GB" sz="800" dirty="0" smtClean="0">
              <a:solidFill>
                <a:srgbClr val="002060"/>
              </a:solidFill>
            </a:endParaRPr>
          </a:p>
          <a:p>
            <a:r>
              <a:rPr lang="en-US" sz="800" b="1" dirty="0" smtClean="0">
                <a:solidFill>
                  <a:srgbClr val="002060"/>
                </a:solidFill>
              </a:rPr>
              <a:t>Air Quality :  </a:t>
            </a:r>
            <a:r>
              <a:rPr lang="en-US" sz="800" dirty="0" smtClean="0">
                <a:solidFill>
                  <a:srgbClr val="002060"/>
                </a:solidFill>
              </a:rPr>
              <a:t>Maintaining good air quality –</a:t>
            </a:r>
          </a:p>
          <a:p>
            <a:r>
              <a:rPr lang="en-US" sz="800" dirty="0" smtClean="0">
                <a:solidFill>
                  <a:srgbClr val="002060"/>
                </a:solidFill>
              </a:rPr>
              <a:t> </a:t>
            </a:r>
            <a:r>
              <a:rPr lang="en-US" sz="800" dirty="0"/>
              <a:t>Nitrogen dioxide 0.02 ppm     </a:t>
            </a:r>
            <a:endParaRPr lang="en-US" sz="800" dirty="0" smtClean="0"/>
          </a:p>
          <a:p>
            <a:r>
              <a:rPr lang="en-US" sz="800" dirty="0" smtClean="0"/>
              <a:t> </a:t>
            </a:r>
            <a:r>
              <a:rPr lang="en-US" sz="800" dirty="0" err="1"/>
              <a:t>Sulphur</a:t>
            </a:r>
            <a:r>
              <a:rPr lang="en-US" sz="800" dirty="0"/>
              <a:t> dioxide 0.41 ppm.  </a:t>
            </a:r>
            <a:endParaRPr lang="en-US" sz="800" dirty="0" smtClean="0"/>
          </a:p>
          <a:p>
            <a:r>
              <a:rPr lang="en-US" sz="800" dirty="0" smtClean="0">
                <a:solidFill>
                  <a:srgbClr val="002060"/>
                </a:solidFill>
              </a:rPr>
              <a:t>Little or no change</a:t>
            </a:r>
            <a:endParaRPr lang="en-GB" sz="800" dirty="0">
              <a:solidFill>
                <a:srgbClr val="002060"/>
              </a:solidFill>
            </a:endParaRPr>
          </a:p>
          <a:p>
            <a:endParaRPr lang="en-US" sz="800" dirty="0" smtClean="0">
              <a:solidFill>
                <a:srgbClr val="002060"/>
              </a:solidFill>
            </a:endParaRPr>
          </a:p>
          <a:p>
            <a:r>
              <a:rPr lang="en-US" sz="800" b="1" dirty="0" smtClean="0">
                <a:solidFill>
                  <a:srgbClr val="002060"/>
                </a:solidFill>
              </a:rPr>
              <a:t>Waste Management: </a:t>
            </a:r>
            <a:r>
              <a:rPr lang="en-US" sz="800" dirty="0" smtClean="0">
                <a:solidFill>
                  <a:srgbClr val="002060"/>
                </a:solidFill>
              </a:rPr>
              <a:t>5% </a:t>
            </a:r>
            <a:r>
              <a:rPr lang="en-GB" sz="800" dirty="0" smtClean="0">
                <a:solidFill>
                  <a:srgbClr val="002060"/>
                </a:solidFill>
              </a:rPr>
              <a:t>reduction </a:t>
            </a:r>
            <a:r>
              <a:rPr lang="en-GB" sz="800" dirty="0">
                <a:solidFill>
                  <a:srgbClr val="002060"/>
                </a:solidFill>
              </a:rPr>
              <a:t>in waste sent to landfill</a:t>
            </a:r>
            <a:endParaRPr lang="en-US" sz="800" dirty="0" smtClean="0">
              <a:solidFill>
                <a:srgbClr val="002060"/>
              </a:solidFill>
            </a:endParaRPr>
          </a:p>
          <a:p>
            <a:endParaRPr lang="en-US" sz="800" dirty="0" smtClean="0">
              <a:solidFill>
                <a:srgbClr val="002060"/>
              </a:solidFill>
            </a:endParaRPr>
          </a:p>
          <a:p>
            <a:r>
              <a:rPr lang="en-US" sz="800" b="1" dirty="0" smtClean="0">
                <a:solidFill>
                  <a:srgbClr val="002060"/>
                </a:solidFill>
              </a:rPr>
              <a:t>Energy Use: </a:t>
            </a:r>
            <a:r>
              <a:rPr lang="en-US" sz="800" dirty="0" smtClean="0">
                <a:solidFill>
                  <a:srgbClr val="002060"/>
                </a:solidFill>
              </a:rPr>
              <a:t>5% </a:t>
            </a:r>
            <a:r>
              <a:rPr lang="en-GB" sz="800" dirty="0" smtClean="0">
                <a:solidFill>
                  <a:srgbClr val="002060"/>
                </a:solidFill>
              </a:rPr>
              <a:t>more </a:t>
            </a:r>
            <a:r>
              <a:rPr lang="en-GB" sz="800" dirty="0">
                <a:solidFill>
                  <a:srgbClr val="002060"/>
                </a:solidFill>
              </a:rPr>
              <a:t>efficient use of energy per head of population</a:t>
            </a:r>
            <a:endParaRPr lang="en-US" sz="800" dirty="0" smtClean="0">
              <a:solidFill>
                <a:srgbClr val="002060"/>
              </a:solidFill>
            </a:endParaRPr>
          </a:p>
          <a:p>
            <a:endParaRPr lang="en-US" sz="800" dirty="0" smtClean="0">
              <a:solidFill>
                <a:srgbClr val="002060"/>
              </a:solidFill>
            </a:endParaRPr>
          </a:p>
          <a:p>
            <a:r>
              <a:rPr lang="en-US" sz="800" b="1" dirty="0" smtClean="0">
                <a:solidFill>
                  <a:srgbClr val="002060"/>
                </a:solidFill>
              </a:rPr>
              <a:t>Funding</a:t>
            </a:r>
            <a:r>
              <a:rPr lang="en-US" sz="800" dirty="0" smtClean="0">
                <a:solidFill>
                  <a:srgbClr val="002060"/>
                </a:solidFill>
              </a:rPr>
              <a:t> : 5% </a:t>
            </a:r>
            <a:r>
              <a:rPr lang="en-GB" sz="800" dirty="0" smtClean="0">
                <a:solidFill>
                  <a:srgbClr val="002060"/>
                </a:solidFill>
              </a:rPr>
              <a:t>proportion </a:t>
            </a:r>
            <a:r>
              <a:rPr lang="en-GB" sz="800" dirty="0">
                <a:solidFill>
                  <a:srgbClr val="002060"/>
                </a:solidFill>
              </a:rPr>
              <a:t>of SHG Environmental </a:t>
            </a:r>
            <a:r>
              <a:rPr lang="en-GB" sz="800" dirty="0" smtClean="0">
                <a:solidFill>
                  <a:srgbClr val="002060"/>
                </a:solidFill>
              </a:rPr>
              <a:t>Management </a:t>
            </a:r>
            <a:r>
              <a:rPr lang="en-GB" sz="800" dirty="0">
                <a:solidFill>
                  <a:srgbClr val="002060"/>
                </a:solidFill>
              </a:rPr>
              <a:t>Costs funded by </a:t>
            </a:r>
            <a:r>
              <a:rPr lang="en-GB" sz="800" dirty="0" smtClean="0">
                <a:solidFill>
                  <a:srgbClr val="002060"/>
                </a:solidFill>
              </a:rPr>
              <a:t>Eco-tourism </a:t>
            </a:r>
            <a:r>
              <a:rPr lang="en-US" sz="800" dirty="0" smtClean="0">
                <a:solidFill>
                  <a:srgbClr val="002060"/>
                </a:solidFill>
              </a:rPr>
              <a:t>Little </a:t>
            </a:r>
            <a:r>
              <a:rPr lang="en-US" sz="800" dirty="0">
                <a:solidFill>
                  <a:srgbClr val="002060"/>
                </a:solidFill>
              </a:rPr>
              <a:t>or no </a:t>
            </a:r>
            <a:r>
              <a:rPr lang="en-US" sz="800" dirty="0" smtClean="0">
                <a:solidFill>
                  <a:srgbClr val="002060"/>
                </a:solidFill>
              </a:rPr>
              <a:t>change</a:t>
            </a:r>
            <a:endParaRPr lang="en-US" sz="800" dirty="0">
              <a:solidFill>
                <a:srgbClr val="002060"/>
              </a:solidFill>
            </a:endParaRPr>
          </a:p>
        </p:txBody>
      </p:sp>
      <p:sp>
        <p:nvSpPr>
          <p:cNvPr id="30" name="TextBox 29"/>
          <p:cNvSpPr txBox="1"/>
          <p:nvPr/>
        </p:nvSpPr>
        <p:spPr>
          <a:xfrm>
            <a:off x="5670652" y="4174212"/>
            <a:ext cx="3436836" cy="2677656"/>
          </a:xfrm>
          <a:prstGeom prst="rect">
            <a:avLst/>
          </a:prstGeom>
          <a:noFill/>
        </p:spPr>
        <p:txBody>
          <a:bodyPr wrap="square" rtlCol="0">
            <a:spAutoFit/>
          </a:bodyPr>
          <a:lstStyle/>
          <a:p>
            <a:endParaRPr lang="en-US" sz="800" b="1" u="sng" dirty="0" smtClean="0">
              <a:solidFill>
                <a:schemeClr val="accent1">
                  <a:lumMod val="75000"/>
                </a:schemeClr>
              </a:solidFill>
            </a:endParaRPr>
          </a:p>
          <a:p>
            <a:r>
              <a:rPr lang="en-US" sz="800" b="1" u="sng" dirty="0" smtClean="0">
                <a:solidFill>
                  <a:schemeClr val="accent1">
                    <a:lumMod val="75000"/>
                  </a:schemeClr>
                </a:solidFill>
              </a:rPr>
              <a:t>Plants and Wildlife</a:t>
            </a:r>
            <a:r>
              <a:rPr lang="en-US" sz="800" b="1" dirty="0" smtClean="0">
                <a:solidFill>
                  <a:schemeClr val="accent1">
                    <a:lumMod val="75000"/>
                  </a:schemeClr>
                </a:solidFill>
              </a:rPr>
              <a:t> </a:t>
            </a:r>
            <a:r>
              <a:rPr lang="en-US" sz="800" dirty="0" smtClean="0">
                <a:solidFill>
                  <a:schemeClr val="accent1">
                    <a:lumMod val="75000"/>
                  </a:schemeClr>
                </a:solidFill>
              </a:rPr>
              <a:t>–  </a:t>
            </a:r>
            <a:r>
              <a:rPr lang="en-GB" sz="800" dirty="0">
                <a:solidFill>
                  <a:schemeClr val="accent1">
                    <a:lumMod val="75000"/>
                  </a:schemeClr>
                </a:solidFill>
              </a:rPr>
              <a:t>Byron's and Wells areas of Peaks National Park cleaned of invasive species </a:t>
            </a:r>
            <a:r>
              <a:rPr lang="en-GB" sz="800" dirty="0" smtClean="0">
                <a:solidFill>
                  <a:schemeClr val="accent1">
                    <a:lumMod val="75000"/>
                  </a:schemeClr>
                </a:solidFill>
              </a:rPr>
              <a:t>(whitewood, </a:t>
            </a:r>
            <a:r>
              <a:rPr lang="en-GB" sz="800" dirty="0">
                <a:solidFill>
                  <a:schemeClr val="accent1">
                    <a:lumMod val="75000"/>
                  </a:schemeClr>
                </a:solidFill>
              </a:rPr>
              <a:t>quinine and pheasant-tail fern), replanted with native </a:t>
            </a:r>
            <a:r>
              <a:rPr lang="en-GB" sz="800" dirty="0" smtClean="0">
                <a:solidFill>
                  <a:schemeClr val="accent1">
                    <a:lumMod val="75000"/>
                  </a:schemeClr>
                </a:solidFill>
              </a:rPr>
              <a:t>species. </a:t>
            </a:r>
            <a:r>
              <a:rPr lang="en-GB" sz="800" dirty="0">
                <a:solidFill>
                  <a:schemeClr val="accent1">
                    <a:lumMod val="75000"/>
                  </a:schemeClr>
                </a:solidFill>
              </a:rPr>
              <a:t>Peaks walking trails routine maintenance. Nursery propagation increased.</a:t>
            </a:r>
            <a:endParaRPr lang="en-US" sz="800" dirty="0" smtClean="0">
              <a:solidFill>
                <a:schemeClr val="accent1">
                  <a:lumMod val="75000"/>
                </a:schemeClr>
              </a:solidFill>
            </a:endParaRPr>
          </a:p>
          <a:p>
            <a:endParaRPr lang="en-US" sz="800" dirty="0" smtClean="0"/>
          </a:p>
          <a:p>
            <a:r>
              <a:rPr lang="en-US" sz="800" b="1" u="sng" dirty="0" smtClean="0"/>
              <a:t>Environmental Monitoring </a:t>
            </a:r>
            <a:r>
              <a:rPr lang="en-US" sz="800" b="1" dirty="0" smtClean="0"/>
              <a:t> (</a:t>
            </a:r>
            <a:r>
              <a:rPr lang="en-US" sz="800" dirty="0"/>
              <a:t>S</a:t>
            </a:r>
            <a:r>
              <a:rPr lang="en-US" sz="800" dirty="0" smtClean="0"/>
              <a:t>oils, Air </a:t>
            </a:r>
            <a:r>
              <a:rPr lang="en-US" sz="800" dirty="0"/>
              <a:t>Q</a:t>
            </a:r>
            <a:r>
              <a:rPr lang="en-US" sz="800" dirty="0" smtClean="0"/>
              <a:t>uality, Noise, Water </a:t>
            </a:r>
            <a:r>
              <a:rPr lang="en-US" sz="800" dirty="0"/>
              <a:t>Q</a:t>
            </a:r>
            <a:r>
              <a:rPr lang="en-US" sz="800" dirty="0" smtClean="0"/>
              <a:t>uality, Water levels and flows) –  </a:t>
            </a:r>
            <a:r>
              <a:rPr lang="en-GB" sz="800" dirty="0"/>
              <a:t>Due to lack of benchmark data for various reasons we were unable to report on Water quality, therefore this KPI has now being changed to report on Air quality for 2016/17.</a:t>
            </a:r>
            <a:endParaRPr lang="en-US" sz="800" dirty="0" smtClean="0"/>
          </a:p>
          <a:p>
            <a:endParaRPr lang="en-US" sz="800" dirty="0" smtClean="0">
              <a:solidFill>
                <a:srgbClr val="0070C0"/>
              </a:solidFill>
            </a:endParaRPr>
          </a:p>
          <a:p>
            <a:r>
              <a:rPr lang="en-US" sz="800" b="1" u="sng" dirty="0" smtClean="0">
                <a:solidFill>
                  <a:schemeClr val="accent1">
                    <a:lumMod val="75000"/>
                  </a:schemeClr>
                </a:solidFill>
              </a:rPr>
              <a:t>Waste Management </a:t>
            </a:r>
            <a:r>
              <a:rPr lang="en-US" sz="800" dirty="0" smtClean="0">
                <a:solidFill>
                  <a:schemeClr val="accent1">
                    <a:lumMod val="75000"/>
                  </a:schemeClr>
                </a:solidFill>
              </a:rPr>
              <a:t>– </a:t>
            </a:r>
            <a:r>
              <a:rPr lang="en-GB" sz="800" dirty="0">
                <a:solidFill>
                  <a:schemeClr val="accent1">
                    <a:lumMod val="75000"/>
                  </a:schemeClr>
                </a:solidFill>
              </a:rPr>
              <a:t>Quarterly waste wheels continuing to provide data. Glass waste reduced through separate collection and disposal for recycling. All other key waste streams require establishment of commercial recycling to achieve KPI. Bio-remediation pad for construction at HPLS considered to remediate any contaminated soils (awaiting confirmation of funding availability). </a:t>
            </a:r>
            <a:r>
              <a:rPr lang="en-US" sz="800" dirty="0" smtClean="0">
                <a:solidFill>
                  <a:schemeClr val="accent1">
                    <a:lumMod val="75000"/>
                  </a:schemeClr>
                </a:solidFill>
              </a:rPr>
              <a:t> </a:t>
            </a:r>
          </a:p>
          <a:p>
            <a:endParaRPr lang="en-US" sz="800" dirty="0" smtClean="0"/>
          </a:p>
          <a:p>
            <a:r>
              <a:rPr lang="en-US" sz="800" b="1" u="sng" dirty="0" smtClean="0"/>
              <a:t>Energy Use </a:t>
            </a:r>
            <a:r>
              <a:rPr lang="en-US" sz="800" dirty="0" smtClean="0"/>
              <a:t> - </a:t>
            </a:r>
            <a:r>
              <a:rPr lang="en-GB" sz="800" dirty="0"/>
              <a:t> no significant work to date.</a:t>
            </a:r>
            <a:endParaRPr lang="en-US" sz="800" dirty="0" smtClean="0"/>
          </a:p>
          <a:p>
            <a:endParaRPr lang="en-US" sz="800" b="1" u="sng" dirty="0" smtClean="0"/>
          </a:p>
          <a:p>
            <a:r>
              <a:rPr lang="en-US" sz="800" b="1" u="sng" dirty="0">
                <a:solidFill>
                  <a:schemeClr val="accent1">
                    <a:lumMod val="75000"/>
                  </a:schemeClr>
                </a:solidFill>
              </a:rPr>
              <a:t>Funding </a:t>
            </a:r>
            <a:r>
              <a:rPr lang="en-US" sz="800" dirty="0">
                <a:solidFill>
                  <a:schemeClr val="accent1">
                    <a:lumMod val="75000"/>
                  </a:schemeClr>
                </a:solidFill>
              </a:rPr>
              <a:t>- Awaiting funding from BEST.</a:t>
            </a:r>
          </a:p>
        </p:txBody>
      </p:sp>
      <p:sp>
        <p:nvSpPr>
          <p:cNvPr id="31" name="Oval 2" descr="Wide upward diagonal"/>
          <p:cNvSpPr>
            <a:spLocks noChangeArrowheads="1"/>
          </p:cNvSpPr>
          <p:nvPr/>
        </p:nvSpPr>
        <p:spPr bwMode="auto">
          <a:xfrm>
            <a:off x="2604626" y="544522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2" name="Oval 2" descr="Wide upward diagonal"/>
          <p:cNvSpPr>
            <a:spLocks noChangeArrowheads="1"/>
          </p:cNvSpPr>
          <p:nvPr/>
        </p:nvSpPr>
        <p:spPr bwMode="auto">
          <a:xfrm>
            <a:off x="4283968" y="544522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5" name="Left-Right Arrow 34"/>
          <p:cNvSpPr/>
          <p:nvPr/>
        </p:nvSpPr>
        <p:spPr>
          <a:xfrm>
            <a:off x="5220072" y="5513040"/>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Left-Right Arrow 35"/>
          <p:cNvSpPr/>
          <p:nvPr/>
        </p:nvSpPr>
        <p:spPr>
          <a:xfrm>
            <a:off x="3563888" y="5513040"/>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8" name="Straight Connector 37"/>
          <p:cNvCxnSpPr/>
          <p:nvPr/>
        </p:nvCxnSpPr>
        <p:spPr>
          <a:xfrm flipH="1">
            <a:off x="0" y="4060235"/>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27" name="Rounded Rectangle 2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35" name="TextBox 34"/>
          <p:cNvSpPr txBox="1"/>
          <p:nvPr/>
        </p:nvSpPr>
        <p:spPr>
          <a:xfrm>
            <a:off x="5682363" y="1667416"/>
            <a:ext cx="3282125" cy="2062103"/>
          </a:xfrm>
          <a:prstGeom prst="rect">
            <a:avLst/>
          </a:prstGeom>
          <a:noFill/>
        </p:spPr>
        <p:txBody>
          <a:bodyPr wrap="square" rtlCol="0">
            <a:spAutoFit/>
          </a:bodyPr>
          <a:lstStyle/>
          <a:p>
            <a:r>
              <a:rPr lang="en-US" sz="800" b="1" u="sng" dirty="0" smtClean="0">
                <a:solidFill>
                  <a:schemeClr val="accent1">
                    <a:lumMod val="75000"/>
                  </a:schemeClr>
                </a:solidFill>
              </a:rPr>
              <a:t>Report It - Sort It</a:t>
            </a:r>
            <a:r>
              <a:rPr lang="en-US" sz="800" b="1" dirty="0" smtClean="0">
                <a:solidFill>
                  <a:schemeClr val="accent1">
                    <a:lumMod val="75000"/>
                  </a:schemeClr>
                </a:solidFill>
              </a:rPr>
              <a:t>:    For April - 100% of people acknowledged within one working day.</a:t>
            </a:r>
          </a:p>
          <a:p>
            <a:r>
              <a:rPr lang="en-US" sz="800" b="1" dirty="0" smtClean="0">
                <a:solidFill>
                  <a:schemeClr val="accent1">
                    <a:lumMod val="75000"/>
                  </a:schemeClr>
                </a:solidFill>
              </a:rPr>
              <a:t>100% of jobs completed within 20 working days.</a:t>
            </a:r>
          </a:p>
          <a:p>
            <a:r>
              <a:rPr lang="en-GB" sz="800" dirty="0">
                <a:solidFill>
                  <a:schemeClr val="accent1">
                    <a:lumMod val="75000"/>
                  </a:schemeClr>
                </a:solidFill>
              </a:rPr>
              <a:t>11 reports were received and 11 completed</a:t>
            </a:r>
            <a:endParaRPr lang="en-US" sz="800" dirty="0" smtClean="0">
              <a:solidFill>
                <a:schemeClr val="accent1">
                  <a:lumMod val="75000"/>
                </a:schemeClr>
              </a:solidFill>
            </a:endParaRPr>
          </a:p>
          <a:p>
            <a:endParaRPr lang="en-US" sz="800" dirty="0" smtClean="0">
              <a:solidFill>
                <a:srgbClr val="0070C0"/>
              </a:solidFill>
            </a:endParaRPr>
          </a:p>
          <a:p>
            <a:r>
              <a:rPr lang="en-GB" sz="800" b="1" u="sng" dirty="0" smtClean="0"/>
              <a:t>Governance:</a:t>
            </a:r>
            <a:r>
              <a:rPr lang="en-US" sz="800" dirty="0" smtClean="0"/>
              <a:t>. </a:t>
            </a:r>
          </a:p>
          <a:p>
            <a:r>
              <a:rPr lang="en-US" sz="800" b="1" dirty="0" smtClean="0"/>
              <a:t>90% of significant governance  issues have being addressed. </a:t>
            </a:r>
          </a:p>
          <a:p>
            <a:r>
              <a:rPr lang="en-US" sz="800" dirty="0" smtClean="0"/>
              <a:t>Council Committee terms of reference are still to be </a:t>
            </a:r>
            <a:r>
              <a:rPr lang="en-US" sz="800" dirty="0" err="1" smtClean="0"/>
              <a:t>finalised</a:t>
            </a:r>
            <a:r>
              <a:rPr lang="en-US" sz="800" dirty="0" smtClean="0"/>
              <a:t> and the need for further discussion between the Chairpersons and the Acting Attorney has been flagged.  It is hoped that this can be concluded within the next three months, noting that the AG’s chambers is currently not up to full strength.</a:t>
            </a:r>
          </a:p>
          <a:p>
            <a:endParaRPr lang="en-GB" sz="800" dirty="0" smtClean="0"/>
          </a:p>
          <a:p>
            <a:r>
              <a:rPr lang="en-US" sz="800" b="1" u="sng" dirty="0" smtClean="0">
                <a:solidFill>
                  <a:schemeClr val="accent1">
                    <a:lumMod val="75000"/>
                  </a:schemeClr>
                </a:solidFill>
              </a:rPr>
              <a:t>Open Government</a:t>
            </a:r>
            <a:r>
              <a:rPr lang="en-US" sz="800" b="1" dirty="0" smtClean="0">
                <a:solidFill>
                  <a:schemeClr val="accent1">
                    <a:lumMod val="75000"/>
                  </a:schemeClr>
                </a:solidFill>
              </a:rPr>
              <a:t>:</a:t>
            </a:r>
            <a:r>
              <a:rPr lang="en-US" sz="800" dirty="0">
                <a:solidFill>
                  <a:schemeClr val="accent1">
                    <a:lumMod val="75000"/>
                  </a:schemeClr>
                </a:solidFill>
              </a:rPr>
              <a:t> </a:t>
            </a:r>
            <a:r>
              <a:rPr lang="en-US" sz="800" dirty="0" smtClean="0">
                <a:solidFill>
                  <a:schemeClr val="accent1">
                    <a:lumMod val="75000"/>
                  </a:schemeClr>
                </a:solidFill>
              </a:rPr>
              <a:t> </a:t>
            </a:r>
            <a:r>
              <a:rPr lang="en-US" sz="800" b="1" dirty="0" smtClean="0">
                <a:solidFill>
                  <a:schemeClr val="accent1">
                    <a:lumMod val="75000"/>
                  </a:schemeClr>
                </a:solidFill>
              </a:rPr>
              <a:t>100% of requests </a:t>
            </a:r>
            <a:r>
              <a:rPr lang="en-US" sz="800" dirty="0" smtClean="0">
                <a:solidFill>
                  <a:schemeClr val="accent1">
                    <a:lumMod val="75000"/>
                  </a:schemeClr>
                </a:solidFill>
              </a:rPr>
              <a:t>answered within specified time.</a:t>
            </a:r>
          </a:p>
          <a:p>
            <a:r>
              <a:rPr lang="en-GB" sz="800" dirty="0" smtClean="0">
                <a:solidFill>
                  <a:schemeClr val="accent1">
                    <a:lumMod val="75000"/>
                  </a:schemeClr>
                </a:solidFill>
              </a:rPr>
              <a:t>one </a:t>
            </a:r>
            <a:r>
              <a:rPr lang="en-GB" sz="800" dirty="0">
                <a:solidFill>
                  <a:schemeClr val="accent1">
                    <a:lumMod val="75000"/>
                  </a:schemeClr>
                </a:solidFill>
              </a:rPr>
              <a:t>request received and answered within time under the Code of Practice for Public Access to SHG Information</a:t>
            </a:r>
            <a:endParaRPr lang="en-US" sz="800" dirty="0" smtClean="0">
              <a:solidFill>
                <a:schemeClr val="accent1">
                  <a:lumMod val="75000"/>
                </a:schemeClr>
              </a:solidFill>
            </a:endParaRPr>
          </a:p>
        </p:txBody>
      </p:sp>
      <p:sp>
        <p:nvSpPr>
          <p:cNvPr id="36" name="Rounded Rectangle 35"/>
          <p:cNvSpPr/>
          <p:nvPr/>
        </p:nvSpPr>
        <p:spPr>
          <a:xfrm>
            <a:off x="107504" y="1628800"/>
            <a:ext cx="2016224" cy="43204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smtClean="0"/>
              <a:t>Efficient, Effective and Open Government</a:t>
            </a:r>
            <a:endParaRPr lang="en-GB" sz="1200" dirty="0"/>
          </a:p>
        </p:txBody>
      </p:sp>
      <p:sp>
        <p:nvSpPr>
          <p:cNvPr id="38" name="Rectangle 37"/>
          <p:cNvSpPr/>
          <p:nvPr/>
        </p:nvSpPr>
        <p:spPr>
          <a:xfrm>
            <a:off x="107504" y="2204864"/>
            <a:ext cx="2016224" cy="18002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p:cNvSpPr txBox="1"/>
          <p:nvPr/>
        </p:nvSpPr>
        <p:spPr>
          <a:xfrm>
            <a:off x="107504" y="2196485"/>
            <a:ext cx="2016224" cy="1815882"/>
          </a:xfrm>
          <a:prstGeom prst="rect">
            <a:avLst/>
          </a:prstGeom>
          <a:noFill/>
        </p:spPr>
        <p:txBody>
          <a:bodyPr wrap="square" rtlCol="0">
            <a:spAutoFit/>
          </a:bodyPr>
          <a:lstStyle/>
          <a:p>
            <a:r>
              <a:rPr lang="en-US" sz="800" b="1" dirty="0" smtClean="0">
                <a:solidFill>
                  <a:srgbClr val="002060"/>
                </a:solidFill>
              </a:rPr>
              <a:t>Report It - Sort It:  </a:t>
            </a:r>
          </a:p>
          <a:p>
            <a:r>
              <a:rPr lang="en-US" sz="800" b="1" dirty="0" smtClean="0">
                <a:solidFill>
                  <a:srgbClr val="002060"/>
                </a:solidFill>
              </a:rPr>
              <a:t>100% </a:t>
            </a:r>
            <a:r>
              <a:rPr lang="en-US" sz="800" dirty="0" smtClean="0">
                <a:solidFill>
                  <a:srgbClr val="002060"/>
                </a:solidFill>
              </a:rPr>
              <a:t>of people acknowledged within 1 working day.</a:t>
            </a:r>
          </a:p>
          <a:p>
            <a:r>
              <a:rPr lang="en-US" sz="800" b="1" dirty="0" smtClean="0">
                <a:solidFill>
                  <a:srgbClr val="002060"/>
                </a:solidFill>
              </a:rPr>
              <a:t>100% </a:t>
            </a:r>
            <a:r>
              <a:rPr lang="en-US" sz="800" dirty="0" smtClean="0">
                <a:solidFill>
                  <a:srgbClr val="002060"/>
                </a:solidFill>
              </a:rPr>
              <a:t>of jobs completed within 20 working days</a:t>
            </a:r>
          </a:p>
          <a:p>
            <a:endParaRPr lang="en-US" sz="800" dirty="0" smtClean="0">
              <a:solidFill>
                <a:srgbClr val="002060"/>
              </a:solidFill>
            </a:endParaRPr>
          </a:p>
          <a:p>
            <a:r>
              <a:rPr lang="en-US" sz="800" b="1" dirty="0" smtClean="0">
                <a:solidFill>
                  <a:srgbClr val="002060"/>
                </a:solidFill>
              </a:rPr>
              <a:t> Governance:  100</a:t>
            </a:r>
            <a:r>
              <a:rPr lang="en-US" sz="800" dirty="0" smtClean="0">
                <a:solidFill>
                  <a:srgbClr val="002060"/>
                </a:solidFill>
              </a:rPr>
              <a:t>% of significant governance  issues addressed annually</a:t>
            </a:r>
          </a:p>
          <a:p>
            <a:endParaRPr lang="en-US" sz="800" dirty="0" smtClean="0">
              <a:solidFill>
                <a:srgbClr val="002060"/>
              </a:solidFill>
            </a:endParaRPr>
          </a:p>
          <a:p>
            <a:r>
              <a:rPr lang="en-US" sz="800" b="1" dirty="0" smtClean="0">
                <a:solidFill>
                  <a:srgbClr val="002060"/>
                </a:solidFill>
              </a:rPr>
              <a:t>Open Government: Code of Practice on Access to Information</a:t>
            </a:r>
          </a:p>
          <a:p>
            <a:r>
              <a:rPr lang="en-GB" sz="800" dirty="0" smtClean="0">
                <a:solidFill>
                  <a:srgbClr val="002060"/>
                </a:solidFill>
              </a:rPr>
              <a:t>(95% requests for info answered within time under Code of Practice for Public Access to SHG  information)</a:t>
            </a:r>
            <a:endParaRPr lang="en-US" sz="800" dirty="0" smtClean="0">
              <a:solidFill>
                <a:srgbClr val="002060"/>
              </a:solidFill>
            </a:endParaRPr>
          </a:p>
        </p:txBody>
      </p:sp>
      <p:sp>
        <p:nvSpPr>
          <p:cNvPr id="40" name="Oval 39"/>
          <p:cNvSpPr/>
          <p:nvPr/>
        </p:nvSpPr>
        <p:spPr>
          <a:xfrm>
            <a:off x="4355976" y="2420888"/>
            <a:ext cx="288032" cy="28803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G</a:t>
            </a:r>
            <a:endParaRPr lang="en-GB" sz="1000" dirty="0"/>
          </a:p>
        </p:txBody>
      </p:sp>
      <p:sp>
        <p:nvSpPr>
          <p:cNvPr id="41" name="Up Arrow 40"/>
          <p:cNvSpPr/>
          <p:nvPr/>
        </p:nvSpPr>
        <p:spPr>
          <a:xfrm>
            <a:off x="5220072" y="2492896"/>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5" name="Rounded Rectangle 24"/>
          <p:cNvSpPr/>
          <p:nvPr/>
        </p:nvSpPr>
        <p:spPr>
          <a:xfrm>
            <a:off x="107504" y="4293096"/>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Utilities</a:t>
            </a:r>
            <a:endParaRPr lang="en-GB" sz="1400" dirty="0"/>
          </a:p>
        </p:txBody>
      </p:sp>
      <p:sp>
        <p:nvSpPr>
          <p:cNvPr id="28" name="TextBox 27"/>
          <p:cNvSpPr txBox="1"/>
          <p:nvPr/>
        </p:nvSpPr>
        <p:spPr>
          <a:xfrm>
            <a:off x="197768" y="4723376"/>
            <a:ext cx="1872208" cy="1692771"/>
          </a:xfrm>
          <a:prstGeom prst="rect">
            <a:avLst/>
          </a:prstGeom>
          <a:solidFill>
            <a:schemeClr val="accent1">
              <a:lumMod val="40000"/>
              <a:lumOff val="60000"/>
            </a:schemeClr>
          </a:solidFill>
        </p:spPr>
        <p:txBody>
          <a:bodyPr wrap="square" rtlCol="0">
            <a:spAutoFit/>
          </a:bodyPr>
          <a:lstStyle/>
          <a:p>
            <a:endParaRPr lang="en-US" sz="800" b="1" dirty="0" smtClean="0">
              <a:solidFill>
                <a:srgbClr val="002060"/>
              </a:solidFill>
            </a:endParaRPr>
          </a:p>
          <a:p>
            <a:r>
              <a:rPr lang="en-US" sz="800" b="1" dirty="0" smtClean="0">
                <a:solidFill>
                  <a:srgbClr val="002060"/>
                </a:solidFill>
              </a:rPr>
              <a:t>Sustainability :  </a:t>
            </a:r>
            <a:r>
              <a:rPr lang="en-US" sz="800" b="1" dirty="0">
                <a:solidFill>
                  <a:srgbClr val="002060"/>
                </a:solidFill>
              </a:rPr>
              <a:t>6</a:t>
            </a:r>
            <a:r>
              <a:rPr lang="en-US" sz="800" b="1" dirty="0" smtClean="0">
                <a:solidFill>
                  <a:srgbClr val="002060"/>
                </a:solidFill>
              </a:rPr>
              <a:t>0%</a:t>
            </a:r>
            <a:r>
              <a:rPr lang="en-US" sz="800" dirty="0" smtClean="0">
                <a:solidFill>
                  <a:srgbClr val="002060"/>
                </a:solidFill>
              </a:rPr>
              <a:t> of total electricity produced by renewable sources</a:t>
            </a:r>
          </a:p>
          <a:p>
            <a:endParaRPr lang="en-GB" sz="800" dirty="0" smtClean="0">
              <a:solidFill>
                <a:srgbClr val="002060"/>
              </a:solidFill>
            </a:endParaRPr>
          </a:p>
          <a:p>
            <a:r>
              <a:rPr lang="en-US" sz="800" b="1" dirty="0" smtClean="0">
                <a:solidFill>
                  <a:srgbClr val="002060"/>
                </a:solidFill>
              </a:rPr>
              <a:t>Reliability</a:t>
            </a:r>
            <a:r>
              <a:rPr lang="en-US" sz="800" dirty="0" smtClean="0">
                <a:solidFill>
                  <a:srgbClr val="002060"/>
                </a:solidFill>
              </a:rPr>
              <a:t> :  Unplanned electricity interruptions per annum </a:t>
            </a:r>
            <a:r>
              <a:rPr lang="en-US" sz="800" b="1" dirty="0" smtClean="0">
                <a:solidFill>
                  <a:srgbClr val="002060"/>
                </a:solidFill>
              </a:rPr>
              <a:t>(35)</a:t>
            </a:r>
          </a:p>
          <a:p>
            <a:endParaRPr lang="en-US" sz="800" dirty="0" smtClean="0">
              <a:solidFill>
                <a:srgbClr val="002060"/>
              </a:solidFill>
            </a:endParaRPr>
          </a:p>
          <a:p>
            <a:r>
              <a:rPr lang="en-US" sz="800" b="1" dirty="0" smtClean="0">
                <a:solidFill>
                  <a:srgbClr val="002060"/>
                </a:solidFill>
              </a:rPr>
              <a:t>Water:  100% </a:t>
            </a:r>
            <a:r>
              <a:rPr lang="en-US" sz="800" dirty="0" smtClean="0">
                <a:solidFill>
                  <a:srgbClr val="002060"/>
                </a:solidFill>
              </a:rPr>
              <a:t>of customers with access to treated and tested water </a:t>
            </a:r>
          </a:p>
          <a:p>
            <a:endParaRPr lang="en-US" sz="800" dirty="0">
              <a:solidFill>
                <a:srgbClr val="002060"/>
              </a:solidFill>
            </a:endParaRPr>
          </a:p>
          <a:p>
            <a:r>
              <a:rPr lang="en-US" sz="800" b="1" dirty="0">
                <a:solidFill>
                  <a:srgbClr val="002060"/>
                </a:solidFill>
              </a:rPr>
              <a:t>Communications :  </a:t>
            </a:r>
            <a:r>
              <a:rPr lang="en-US" sz="800" b="1" dirty="0" smtClean="0">
                <a:solidFill>
                  <a:srgbClr val="002060"/>
                </a:solidFill>
              </a:rPr>
              <a:t>70.8%</a:t>
            </a:r>
            <a:r>
              <a:rPr lang="en-US" sz="800" dirty="0" smtClean="0">
                <a:solidFill>
                  <a:srgbClr val="002060"/>
                </a:solidFill>
              </a:rPr>
              <a:t> </a:t>
            </a:r>
            <a:r>
              <a:rPr lang="en-US" sz="800" dirty="0">
                <a:solidFill>
                  <a:srgbClr val="002060"/>
                </a:solidFill>
              </a:rPr>
              <a:t>of households  with Internet connections</a:t>
            </a:r>
            <a:endParaRPr lang="en-GB" sz="800" dirty="0">
              <a:solidFill>
                <a:srgbClr val="002060"/>
              </a:solidFill>
            </a:endParaRPr>
          </a:p>
          <a:p>
            <a:r>
              <a:rPr lang="en-US" sz="800" dirty="0" smtClean="0">
                <a:solidFill>
                  <a:srgbClr val="002060"/>
                </a:solidFill>
              </a:rPr>
              <a:t> </a:t>
            </a:r>
          </a:p>
        </p:txBody>
      </p:sp>
      <p:cxnSp>
        <p:nvCxnSpPr>
          <p:cNvPr id="29" name="Straight Connector 28"/>
          <p:cNvCxnSpPr/>
          <p:nvPr/>
        </p:nvCxnSpPr>
        <p:spPr>
          <a:xfrm flipH="1">
            <a:off x="0" y="4149080"/>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724128" y="4426565"/>
            <a:ext cx="3240360" cy="1569660"/>
          </a:xfrm>
          <a:prstGeom prst="rect">
            <a:avLst/>
          </a:prstGeom>
          <a:noFill/>
        </p:spPr>
        <p:txBody>
          <a:bodyPr wrap="square" rtlCol="0">
            <a:spAutoFit/>
          </a:bodyPr>
          <a:lstStyle/>
          <a:p>
            <a:r>
              <a:rPr lang="en-US" sz="800" b="1" u="sng" dirty="0" smtClean="0"/>
              <a:t>Sustainability:</a:t>
            </a:r>
            <a:r>
              <a:rPr lang="en-US" sz="800" b="1" dirty="0" smtClean="0"/>
              <a:t>  </a:t>
            </a:r>
          </a:p>
          <a:p>
            <a:r>
              <a:rPr lang="en-US" sz="800" b="1" dirty="0" smtClean="0"/>
              <a:t>April = 29.3% of total electricity produced by renewable sources</a:t>
            </a:r>
          </a:p>
          <a:p>
            <a:r>
              <a:rPr lang="en-US" sz="800" dirty="0" smtClean="0"/>
              <a:t>.</a:t>
            </a:r>
          </a:p>
          <a:p>
            <a:endParaRPr lang="en-US" sz="800" dirty="0" smtClean="0"/>
          </a:p>
          <a:p>
            <a:r>
              <a:rPr lang="en-US" sz="800" b="1" u="sng" dirty="0" smtClean="0">
                <a:solidFill>
                  <a:schemeClr val="accent1">
                    <a:lumMod val="75000"/>
                  </a:schemeClr>
                </a:solidFill>
              </a:rPr>
              <a:t>Reliability</a:t>
            </a:r>
            <a:r>
              <a:rPr lang="en-US" sz="800" b="1" dirty="0" smtClean="0">
                <a:solidFill>
                  <a:schemeClr val="accent1">
                    <a:lumMod val="75000"/>
                  </a:schemeClr>
                </a:solidFill>
              </a:rPr>
              <a:t>:  </a:t>
            </a:r>
          </a:p>
          <a:p>
            <a:r>
              <a:rPr lang="en-US" sz="800" b="1" dirty="0" smtClean="0">
                <a:solidFill>
                  <a:schemeClr val="accent1">
                    <a:lumMod val="75000"/>
                  </a:schemeClr>
                </a:solidFill>
              </a:rPr>
              <a:t>April =  9 unplanned electricity  interruptions</a:t>
            </a:r>
          </a:p>
          <a:p>
            <a:endParaRPr lang="en-GB" sz="800" dirty="0" smtClean="0"/>
          </a:p>
          <a:p>
            <a:r>
              <a:rPr lang="en-US" sz="800" b="1" u="sng" dirty="0" smtClean="0"/>
              <a:t>Water</a:t>
            </a:r>
            <a:r>
              <a:rPr lang="en-US" sz="800" b="1" dirty="0" smtClean="0"/>
              <a:t>:  </a:t>
            </a:r>
          </a:p>
          <a:p>
            <a:r>
              <a:rPr lang="en-US" sz="800" b="1" dirty="0" smtClean="0"/>
              <a:t>April = 90% of customers have access to treated and tested water.</a:t>
            </a:r>
          </a:p>
          <a:p>
            <a:endParaRPr lang="en-GB" sz="800" dirty="0" smtClean="0"/>
          </a:p>
          <a:p>
            <a:r>
              <a:rPr lang="en-GB" sz="800" b="1" u="sng" dirty="0">
                <a:solidFill>
                  <a:schemeClr val="accent1">
                    <a:lumMod val="75000"/>
                  </a:schemeClr>
                </a:solidFill>
              </a:rPr>
              <a:t>Communications</a:t>
            </a:r>
            <a:r>
              <a:rPr lang="en-GB" sz="800" b="1" dirty="0">
                <a:solidFill>
                  <a:schemeClr val="accent1">
                    <a:lumMod val="75000"/>
                  </a:schemeClr>
                </a:solidFill>
              </a:rPr>
              <a:t>: </a:t>
            </a:r>
            <a:r>
              <a:rPr lang="en-GB" sz="800" dirty="0" smtClean="0">
                <a:solidFill>
                  <a:schemeClr val="accent1">
                    <a:lumMod val="75000"/>
                  </a:schemeClr>
                </a:solidFill>
              </a:rPr>
              <a:t>Reported on annually</a:t>
            </a:r>
            <a:endParaRPr lang="en-GB" sz="800" dirty="0">
              <a:solidFill>
                <a:schemeClr val="accent1">
                  <a:lumMod val="75000"/>
                </a:schemeClr>
              </a:solidFill>
            </a:endParaRPr>
          </a:p>
          <a:p>
            <a:endParaRPr lang="en-US" sz="800" dirty="0">
              <a:solidFill>
                <a:schemeClr val="accent1">
                  <a:lumMod val="75000"/>
                </a:schemeClr>
              </a:solidFill>
            </a:endParaRPr>
          </a:p>
        </p:txBody>
      </p:sp>
      <p:grpSp>
        <p:nvGrpSpPr>
          <p:cNvPr id="31" name="Group 30"/>
          <p:cNvGrpSpPr/>
          <p:nvPr/>
        </p:nvGrpSpPr>
        <p:grpSpPr>
          <a:xfrm>
            <a:off x="2699792" y="5517232"/>
            <a:ext cx="309700" cy="316966"/>
            <a:chOff x="2699792" y="1772816"/>
            <a:chExt cx="309700" cy="316966"/>
          </a:xfrm>
        </p:grpSpPr>
        <p:pic>
          <p:nvPicPr>
            <p:cNvPr id="34" name="Picture 33"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42" name="Rectangle 41"/>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grpSp>
        <p:nvGrpSpPr>
          <p:cNvPr id="43" name="Group 42"/>
          <p:cNvGrpSpPr/>
          <p:nvPr/>
        </p:nvGrpSpPr>
        <p:grpSpPr>
          <a:xfrm>
            <a:off x="4355976" y="5517232"/>
            <a:ext cx="309700" cy="316966"/>
            <a:chOff x="2699792" y="1772816"/>
            <a:chExt cx="309700" cy="316966"/>
          </a:xfrm>
        </p:grpSpPr>
        <p:pic>
          <p:nvPicPr>
            <p:cNvPr id="44" name="Picture 43"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46" name="Rectangle 45"/>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48" name="Left-Right Arrow 47"/>
          <p:cNvSpPr/>
          <p:nvPr/>
        </p:nvSpPr>
        <p:spPr>
          <a:xfrm>
            <a:off x="3563888" y="5589240"/>
            <a:ext cx="216024" cy="135632"/>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9" name="Oval 48"/>
          <p:cNvSpPr/>
          <p:nvPr/>
        </p:nvSpPr>
        <p:spPr>
          <a:xfrm>
            <a:off x="2627784" y="2420888"/>
            <a:ext cx="288032" cy="28803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G</a:t>
            </a:r>
            <a:endParaRPr lang="en-GB" sz="1000" dirty="0"/>
          </a:p>
        </p:txBody>
      </p:sp>
      <p:sp>
        <p:nvSpPr>
          <p:cNvPr id="52" name="Up Arrow 51"/>
          <p:cNvSpPr/>
          <p:nvPr/>
        </p:nvSpPr>
        <p:spPr>
          <a:xfrm>
            <a:off x="3635896" y="2492896"/>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3" name="TextBox 52"/>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
        <p:nvSpPr>
          <p:cNvPr id="51" name="Left-Right Arrow 50"/>
          <p:cNvSpPr/>
          <p:nvPr/>
        </p:nvSpPr>
        <p:spPr>
          <a:xfrm>
            <a:off x="5148064" y="5589240"/>
            <a:ext cx="216024" cy="135632"/>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27" name="Rounded Rectangle 2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71" name="Rounded Rectangle 70"/>
          <p:cNvSpPr/>
          <p:nvPr/>
        </p:nvSpPr>
        <p:spPr>
          <a:xfrm>
            <a:off x="186859" y="1573718"/>
            <a:ext cx="1944216"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Security</a:t>
            </a:r>
            <a:endParaRPr lang="en-GB" sz="1400" dirty="0"/>
          </a:p>
        </p:txBody>
      </p:sp>
      <p:sp>
        <p:nvSpPr>
          <p:cNvPr id="72" name="TextBox 71"/>
          <p:cNvSpPr txBox="1"/>
          <p:nvPr/>
        </p:nvSpPr>
        <p:spPr>
          <a:xfrm>
            <a:off x="161532" y="1988840"/>
            <a:ext cx="2016224" cy="2185214"/>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Reducing Overall Crime </a:t>
            </a:r>
            <a:r>
              <a:rPr lang="en-US" sz="800" dirty="0" smtClean="0">
                <a:solidFill>
                  <a:srgbClr val="002060"/>
                </a:solidFill>
              </a:rPr>
              <a:t>(&lt;225) or less than 2015/16 figure</a:t>
            </a:r>
          </a:p>
          <a:p>
            <a:endParaRPr lang="en-GB" sz="800" dirty="0" smtClean="0">
              <a:solidFill>
                <a:srgbClr val="002060"/>
              </a:solidFill>
            </a:endParaRPr>
          </a:p>
          <a:p>
            <a:r>
              <a:rPr lang="en-US" sz="800" b="1" dirty="0" smtClean="0">
                <a:solidFill>
                  <a:srgbClr val="002060"/>
                </a:solidFill>
              </a:rPr>
              <a:t>Improving Trust </a:t>
            </a:r>
            <a:r>
              <a:rPr lang="en-US" sz="800" b="1" dirty="0">
                <a:solidFill>
                  <a:srgbClr val="002060"/>
                </a:solidFill>
              </a:rPr>
              <a:t>&amp;</a:t>
            </a:r>
            <a:r>
              <a:rPr lang="en-US" sz="800" b="1" dirty="0" smtClean="0">
                <a:solidFill>
                  <a:srgbClr val="002060"/>
                </a:solidFill>
              </a:rPr>
              <a:t> Confidence </a:t>
            </a:r>
            <a:r>
              <a:rPr lang="en-US" sz="800" dirty="0" smtClean="0">
                <a:solidFill>
                  <a:srgbClr val="002060"/>
                </a:solidFill>
              </a:rPr>
              <a:t>in the services </a:t>
            </a:r>
            <a:r>
              <a:rPr lang="en-US" sz="800" dirty="0">
                <a:solidFill>
                  <a:srgbClr val="002060"/>
                </a:solidFill>
              </a:rPr>
              <a:t>p</a:t>
            </a:r>
            <a:r>
              <a:rPr lang="en-US" sz="800" dirty="0" smtClean="0">
                <a:solidFill>
                  <a:srgbClr val="002060"/>
                </a:solidFill>
              </a:rPr>
              <a:t>rovided by the Police Directorate (&gt;27)</a:t>
            </a:r>
          </a:p>
          <a:p>
            <a:endParaRPr lang="en-US" sz="800" dirty="0" smtClean="0">
              <a:solidFill>
                <a:srgbClr val="002060"/>
              </a:solidFill>
            </a:endParaRPr>
          </a:p>
          <a:p>
            <a:r>
              <a:rPr lang="en-US" sz="800" b="1" dirty="0" smtClean="0">
                <a:solidFill>
                  <a:srgbClr val="002060"/>
                </a:solidFill>
              </a:rPr>
              <a:t>Improve Public Safety, Protect Children and the Vulnerable working with Partners, Volunteers and Stakeholders </a:t>
            </a:r>
            <a:r>
              <a:rPr lang="en-US" sz="800" dirty="0" smtClean="0">
                <a:solidFill>
                  <a:srgbClr val="002060"/>
                </a:solidFill>
              </a:rPr>
              <a:t>(&gt;36 sex offences, 90% child related referrals)</a:t>
            </a:r>
          </a:p>
          <a:p>
            <a:endParaRPr lang="en-GB" sz="800" b="1" dirty="0" smtClean="0">
              <a:solidFill>
                <a:srgbClr val="002060"/>
              </a:solidFill>
            </a:endParaRPr>
          </a:p>
          <a:p>
            <a:r>
              <a:rPr lang="en-US" sz="800" b="1" dirty="0" smtClean="0">
                <a:solidFill>
                  <a:srgbClr val="002060"/>
                </a:solidFill>
              </a:rPr>
              <a:t>Safeguarding:  9</a:t>
            </a:r>
            <a:r>
              <a:rPr lang="en-US" sz="800" dirty="0" smtClean="0">
                <a:solidFill>
                  <a:srgbClr val="002060"/>
                </a:solidFill>
              </a:rPr>
              <a:t>0</a:t>
            </a:r>
            <a:r>
              <a:rPr lang="en-US" sz="800" dirty="0">
                <a:solidFill>
                  <a:srgbClr val="002060"/>
                </a:solidFill>
              </a:rPr>
              <a:t>% of referrals having initial</a:t>
            </a:r>
          </a:p>
          <a:p>
            <a:r>
              <a:rPr lang="en-US" sz="800" dirty="0">
                <a:solidFill>
                  <a:srgbClr val="002060"/>
                </a:solidFill>
              </a:rPr>
              <a:t>assessments where required within 14-30 days.</a:t>
            </a:r>
          </a:p>
          <a:p>
            <a:r>
              <a:rPr lang="en-US" sz="800" dirty="0" smtClean="0">
                <a:solidFill>
                  <a:srgbClr val="002060"/>
                </a:solidFill>
              </a:rPr>
              <a:t>50% of adult clients receiving one-to-one work.</a:t>
            </a:r>
            <a:endParaRPr lang="en-GB" sz="800" dirty="0" smtClean="0">
              <a:solidFill>
                <a:srgbClr val="002060"/>
              </a:solidFill>
            </a:endParaRPr>
          </a:p>
        </p:txBody>
      </p:sp>
      <p:sp>
        <p:nvSpPr>
          <p:cNvPr id="73" name="TextBox 72"/>
          <p:cNvSpPr txBox="1"/>
          <p:nvPr/>
        </p:nvSpPr>
        <p:spPr>
          <a:xfrm>
            <a:off x="5758818" y="1558196"/>
            <a:ext cx="3277677" cy="2554545"/>
          </a:xfrm>
          <a:prstGeom prst="rect">
            <a:avLst/>
          </a:prstGeom>
          <a:noFill/>
        </p:spPr>
        <p:txBody>
          <a:bodyPr wrap="square" rtlCol="0">
            <a:spAutoFit/>
          </a:bodyPr>
          <a:lstStyle/>
          <a:p>
            <a:r>
              <a:rPr lang="en-US" sz="800" b="1" u="sng" dirty="0" smtClean="0"/>
              <a:t>Overall Crime: </a:t>
            </a:r>
            <a:r>
              <a:rPr lang="en-US" sz="800" b="1" dirty="0" smtClean="0"/>
              <a:t> </a:t>
            </a:r>
            <a:r>
              <a:rPr lang="en-GB" sz="800" dirty="0" smtClean="0"/>
              <a:t>April's </a:t>
            </a:r>
            <a:r>
              <a:rPr lang="en-GB" sz="800" dirty="0"/>
              <a:t>overall crime was 18, which is one crime over target. </a:t>
            </a:r>
            <a:endParaRPr lang="en-GB" sz="800" dirty="0" smtClean="0"/>
          </a:p>
          <a:p>
            <a:endParaRPr lang="en-GB" sz="800" b="1" u="sng" dirty="0">
              <a:solidFill>
                <a:schemeClr val="accent1">
                  <a:lumMod val="75000"/>
                </a:schemeClr>
              </a:solidFill>
            </a:endParaRPr>
          </a:p>
          <a:p>
            <a:r>
              <a:rPr lang="en-US" sz="800" b="1" u="sng" dirty="0" smtClean="0">
                <a:solidFill>
                  <a:schemeClr val="accent1">
                    <a:lumMod val="75000"/>
                  </a:schemeClr>
                </a:solidFill>
              </a:rPr>
              <a:t>Domestic Abuse Offences/Sex Related Offences:</a:t>
            </a:r>
            <a:endParaRPr lang="en-US" sz="800" dirty="0" smtClean="0">
              <a:solidFill>
                <a:schemeClr val="accent1">
                  <a:lumMod val="75000"/>
                </a:schemeClr>
              </a:solidFill>
            </a:endParaRPr>
          </a:p>
          <a:p>
            <a:r>
              <a:rPr lang="en-GB" sz="800" dirty="0">
                <a:solidFill>
                  <a:schemeClr val="accent1">
                    <a:lumMod val="75000"/>
                  </a:schemeClr>
                </a:solidFill>
              </a:rPr>
              <a:t>Total number of Domestic Offences was </a:t>
            </a:r>
            <a:r>
              <a:rPr lang="en-GB" sz="800" dirty="0" smtClean="0">
                <a:solidFill>
                  <a:schemeClr val="accent1">
                    <a:lumMod val="75000"/>
                  </a:schemeClr>
                </a:solidFill>
              </a:rPr>
              <a:t>two and </a:t>
            </a:r>
            <a:r>
              <a:rPr lang="en-GB" sz="800" dirty="0">
                <a:solidFill>
                  <a:schemeClr val="accent1">
                    <a:lumMod val="75000"/>
                  </a:schemeClr>
                </a:solidFill>
              </a:rPr>
              <a:t>Domestic Incidents was </a:t>
            </a:r>
            <a:r>
              <a:rPr lang="en-GB" sz="800" dirty="0" smtClean="0">
                <a:solidFill>
                  <a:schemeClr val="accent1">
                    <a:lumMod val="75000"/>
                  </a:schemeClr>
                </a:solidFill>
              </a:rPr>
              <a:t>two. </a:t>
            </a:r>
            <a:r>
              <a:rPr lang="en-GB" sz="800" dirty="0">
                <a:solidFill>
                  <a:schemeClr val="accent1">
                    <a:lumMod val="75000"/>
                  </a:schemeClr>
                </a:solidFill>
              </a:rPr>
              <a:t>Reporting of </a:t>
            </a:r>
            <a:r>
              <a:rPr lang="en-GB" sz="800" dirty="0" smtClean="0">
                <a:solidFill>
                  <a:schemeClr val="accent1">
                    <a:lumMod val="75000"/>
                  </a:schemeClr>
                </a:solidFill>
              </a:rPr>
              <a:t>offences </a:t>
            </a:r>
            <a:r>
              <a:rPr lang="en-GB" sz="800" dirty="0">
                <a:solidFill>
                  <a:schemeClr val="accent1">
                    <a:lumMod val="75000"/>
                  </a:schemeClr>
                </a:solidFill>
              </a:rPr>
              <a:t>is therefore on target, but incident </a:t>
            </a:r>
            <a:r>
              <a:rPr lang="en-GB" sz="800" dirty="0" smtClean="0">
                <a:solidFill>
                  <a:schemeClr val="accent1">
                    <a:lumMod val="75000"/>
                  </a:schemeClr>
                </a:solidFill>
              </a:rPr>
              <a:t>s was </a:t>
            </a:r>
            <a:r>
              <a:rPr lang="en-GB" sz="800" dirty="0">
                <a:solidFill>
                  <a:schemeClr val="accent1">
                    <a:lumMod val="75000"/>
                  </a:schemeClr>
                </a:solidFill>
              </a:rPr>
              <a:t>1.5 reports under the target.</a:t>
            </a:r>
          </a:p>
          <a:p>
            <a:r>
              <a:rPr lang="en-GB" sz="800" dirty="0">
                <a:solidFill>
                  <a:schemeClr val="accent1">
                    <a:lumMod val="75000"/>
                  </a:schemeClr>
                </a:solidFill>
              </a:rPr>
              <a:t>Total number of Sexual Offences was </a:t>
            </a:r>
            <a:r>
              <a:rPr lang="en-GB" sz="800" dirty="0" smtClean="0">
                <a:solidFill>
                  <a:schemeClr val="accent1">
                    <a:lumMod val="75000"/>
                  </a:schemeClr>
                </a:solidFill>
              </a:rPr>
              <a:t>three, </a:t>
            </a:r>
            <a:r>
              <a:rPr lang="en-GB" sz="800" dirty="0">
                <a:solidFill>
                  <a:schemeClr val="accent1">
                    <a:lumMod val="75000"/>
                  </a:schemeClr>
                </a:solidFill>
              </a:rPr>
              <a:t>which is on target for the year. </a:t>
            </a:r>
            <a:endParaRPr lang="en-US" sz="800" dirty="0">
              <a:solidFill>
                <a:schemeClr val="accent1">
                  <a:lumMod val="75000"/>
                </a:schemeClr>
              </a:solidFill>
            </a:endParaRPr>
          </a:p>
          <a:p>
            <a:endParaRPr lang="en-GB" sz="800" dirty="0" smtClean="0">
              <a:solidFill>
                <a:schemeClr val="accent1">
                  <a:lumMod val="75000"/>
                </a:schemeClr>
              </a:solidFill>
            </a:endParaRPr>
          </a:p>
          <a:p>
            <a:r>
              <a:rPr lang="en-US" sz="800" b="1" u="sng" dirty="0" smtClean="0"/>
              <a:t>Safeguarding:</a:t>
            </a:r>
          </a:p>
          <a:p>
            <a:r>
              <a:rPr lang="en-US" sz="800" b="1" dirty="0" smtClean="0"/>
              <a:t>April   = 100% of referrals having initial assessments within 14-30 days</a:t>
            </a:r>
            <a:endParaRPr lang="en-GB" sz="800" dirty="0" smtClean="0"/>
          </a:p>
          <a:p>
            <a:r>
              <a:rPr lang="en-US" sz="800" b="1" dirty="0"/>
              <a:t>April = </a:t>
            </a:r>
            <a:r>
              <a:rPr lang="en-US" sz="800" b="1" dirty="0" smtClean="0"/>
              <a:t>Approx</a:t>
            </a:r>
            <a:r>
              <a:rPr lang="en-US" sz="800" b="1" dirty="0"/>
              <a:t>. 23% of adult clients receiving one-to-one work </a:t>
            </a:r>
            <a:endParaRPr lang="en-US" sz="800" b="1" dirty="0">
              <a:solidFill>
                <a:srgbClr val="C00000"/>
              </a:solidFill>
            </a:endParaRPr>
          </a:p>
          <a:p>
            <a:endParaRPr lang="en-GB" sz="800" dirty="0"/>
          </a:p>
          <a:p>
            <a:r>
              <a:rPr lang="en-GB" sz="800" dirty="0"/>
              <a:t>Referrals for April have been considerably higher than March. The number of CSE cases rose again in April but has dropped in relation to the referrals received in June. This has been fed to the Board.</a:t>
            </a:r>
          </a:p>
          <a:p>
            <a:r>
              <a:rPr lang="en-GB" sz="800" dirty="0" smtClean="0"/>
              <a:t>Safeguarding </a:t>
            </a:r>
            <a:r>
              <a:rPr lang="en-GB" sz="800" dirty="0"/>
              <a:t>has worked to develop new policies around Child and Adult protection as well as policies to support elderly members of the community to remain independent in their own homes. The directorate continue to work with other agencies in a number of complex cases. </a:t>
            </a:r>
            <a:endParaRPr lang="en-US" sz="800" b="1" dirty="0" smtClean="0">
              <a:solidFill>
                <a:srgbClr val="C00000"/>
              </a:solidFill>
            </a:endParaRPr>
          </a:p>
        </p:txBody>
      </p:sp>
      <p:sp>
        <p:nvSpPr>
          <p:cNvPr id="77" name="Oval 2" descr="Wide upward diagonal"/>
          <p:cNvSpPr>
            <a:spLocks noChangeArrowheads="1"/>
          </p:cNvSpPr>
          <p:nvPr/>
        </p:nvSpPr>
        <p:spPr bwMode="auto">
          <a:xfrm>
            <a:off x="4327100" y="2348880"/>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4" name="Oval 2" descr="Wide upward diagonal"/>
          <p:cNvSpPr>
            <a:spLocks noChangeArrowheads="1"/>
          </p:cNvSpPr>
          <p:nvPr/>
        </p:nvSpPr>
        <p:spPr bwMode="auto">
          <a:xfrm>
            <a:off x="2688257" y="2348880"/>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8" name="TextBox 37"/>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
        <p:nvSpPr>
          <p:cNvPr id="24" name="Rounded Rectangle 23"/>
          <p:cNvSpPr/>
          <p:nvPr/>
        </p:nvSpPr>
        <p:spPr>
          <a:xfrm>
            <a:off x="142549" y="4365104"/>
            <a:ext cx="2016224" cy="36004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Education</a:t>
            </a:r>
            <a:endParaRPr lang="en-GB" sz="1400" dirty="0"/>
          </a:p>
        </p:txBody>
      </p:sp>
      <p:sp>
        <p:nvSpPr>
          <p:cNvPr id="25" name="TextBox 24"/>
          <p:cNvSpPr txBox="1"/>
          <p:nvPr/>
        </p:nvSpPr>
        <p:spPr>
          <a:xfrm>
            <a:off x="196555" y="4887023"/>
            <a:ext cx="1908212" cy="1569660"/>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Primary Education:  </a:t>
            </a:r>
            <a:r>
              <a:rPr lang="en-US" sz="800" dirty="0" smtClean="0">
                <a:solidFill>
                  <a:srgbClr val="002060"/>
                </a:solidFill>
              </a:rPr>
              <a:t>% of pupils achieving level 4+</a:t>
            </a:r>
          </a:p>
          <a:p>
            <a:r>
              <a:rPr lang="en-US" sz="800" dirty="0" smtClean="0">
                <a:solidFill>
                  <a:srgbClr val="0070C0"/>
                </a:solidFill>
              </a:rPr>
              <a:t>(Prediction: Reading 37%</a:t>
            </a:r>
          </a:p>
          <a:p>
            <a:r>
              <a:rPr lang="en-US" sz="800" dirty="0" smtClean="0">
                <a:solidFill>
                  <a:srgbClr val="0070C0"/>
                </a:solidFill>
              </a:rPr>
              <a:t> </a:t>
            </a:r>
            <a:r>
              <a:rPr lang="en-US" sz="800" dirty="0" err="1" smtClean="0">
                <a:solidFill>
                  <a:srgbClr val="0070C0"/>
                </a:solidFill>
              </a:rPr>
              <a:t>Maths</a:t>
            </a:r>
            <a:r>
              <a:rPr lang="en-US" sz="800" dirty="0" smtClean="0">
                <a:solidFill>
                  <a:srgbClr val="0070C0"/>
                </a:solidFill>
              </a:rPr>
              <a:t>  37%, Spelling, Punctuation </a:t>
            </a:r>
            <a:r>
              <a:rPr lang="en-US" sz="800" dirty="0">
                <a:solidFill>
                  <a:srgbClr val="0070C0"/>
                </a:solidFill>
              </a:rPr>
              <a:t>&amp;</a:t>
            </a:r>
            <a:r>
              <a:rPr lang="en-US" sz="800" dirty="0" smtClean="0">
                <a:solidFill>
                  <a:srgbClr val="0070C0"/>
                </a:solidFill>
              </a:rPr>
              <a:t> Grammar 48%)</a:t>
            </a:r>
            <a:endParaRPr lang="en-GB" sz="800" dirty="0" smtClean="0">
              <a:solidFill>
                <a:srgbClr val="002060"/>
              </a:solidFill>
            </a:endParaRPr>
          </a:p>
          <a:p>
            <a:endParaRPr lang="en-US" sz="800" b="1" dirty="0" smtClean="0">
              <a:solidFill>
                <a:srgbClr val="002060"/>
              </a:solidFill>
            </a:endParaRPr>
          </a:p>
          <a:p>
            <a:r>
              <a:rPr lang="en-US" sz="800" b="1" dirty="0" smtClean="0">
                <a:solidFill>
                  <a:srgbClr val="002060"/>
                </a:solidFill>
              </a:rPr>
              <a:t>Secondary Education </a:t>
            </a:r>
            <a:r>
              <a:rPr lang="en-US" sz="800" dirty="0" smtClean="0">
                <a:solidFill>
                  <a:srgbClr val="002060"/>
                </a:solidFill>
              </a:rPr>
              <a:t>:  Prediction  29</a:t>
            </a:r>
            <a:r>
              <a:rPr lang="en-US" sz="800" b="1" dirty="0" smtClean="0">
                <a:solidFill>
                  <a:srgbClr val="002060"/>
                </a:solidFill>
              </a:rPr>
              <a:t>% </a:t>
            </a:r>
            <a:r>
              <a:rPr lang="en-US" sz="800" dirty="0" smtClean="0">
                <a:solidFill>
                  <a:srgbClr val="002060"/>
                </a:solidFill>
              </a:rPr>
              <a:t>of pupils achieving 5 GCSE A*-C grades, including English and Maths</a:t>
            </a:r>
          </a:p>
          <a:p>
            <a:endParaRPr lang="en-GB" sz="800" dirty="0" smtClean="0">
              <a:solidFill>
                <a:srgbClr val="002060"/>
              </a:solidFill>
            </a:endParaRPr>
          </a:p>
          <a:p>
            <a:r>
              <a:rPr lang="en-US" sz="800" b="1" dirty="0" smtClean="0">
                <a:solidFill>
                  <a:srgbClr val="002060"/>
                </a:solidFill>
              </a:rPr>
              <a:t>NEETS </a:t>
            </a:r>
            <a:r>
              <a:rPr lang="en-US" sz="800" dirty="0" smtClean="0">
                <a:solidFill>
                  <a:srgbClr val="002060"/>
                </a:solidFill>
              </a:rPr>
              <a:t>:  The number of young people not in education, employment or training </a:t>
            </a:r>
            <a:r>
              <a:rPr lang="en-US" sz="800" b="1" dirty="0" smtClean="0">
                <a:solidFill>
                  <a:srgbClr val="002060"/>
                </a:solidFill>
              </a:rPr>
              <a:t>(0)</a:t>
            </a:r>
            <a:endParaRPr lang="en-US" sz="800" b="1" dirty="0">
              <a:solidFill>
                <a:srgbClr val="002060"/>
              </a:solidFill>
            </a:endParaRPr>
          </a:p>
        </p:txBody>
      </p:sp>
      <p:grpSp>
        <p:nvGrpSpPr>
          <p:cNvPr id="26" name="Group 25"/>
          <p:cNvGrpSpPr/>
          <p:nvPr/>
        </p:nvGrpSpPr>
        <p:grpSpPr>
          <a:xfrm>
            <a:off x="2641187" y="5157192"/>
            <a:ext cx="309700" cy="316966"/>
            <a:chOff x="2699792" y="1772816"/>
            <a:chExt cx="309700" cy="316966"/>
          </a:xfrm>
        </p:grpSpPr>
        <p:pic>
          <p:nvPicPr>
            <p:cNvPr id="28" name="Picture 27"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29" name="Rectangle 28"/>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31" name="Oval 2" descr="Wide upward diagonal"/>
          <p:cNvSpPr>
            <a:spLocks noChangeArrowheads="1"/>
          </p:cNvSpPr>
          <p:nvPr/>
        </p:nvSpPr>
        <p:spPr bwMode="auto">
          <a:xfrm>
            <a:off x="4355976" y="5175851"/>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9" name="Left-Right Arrow 38"/>
          <p:cNvSpPr/>
          <p:nvPr/>
        </p:nvSpPr>
        <p:spPr>
          <a:xfrm>
            <a:off x="5148064" y="5252519"/>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TextBox 39"/>
          <p:cNvSpPr txBox="1"/>
          <p:nvPr/>
        </p:nvSpPr>
        <p:spPr>
          <a:xfrm>
            <a:off x="5779071" y="4258440"/>
            <a:ext cx="3257425" cy="2431435"/>
          </a:xfrm>
          <a:prstGeom prst="rect">
            <a:avLst/>
          </a:prstGeom>
          <a:noFill/>
        </p:spPr>
        <p:txBody>
          <a:bodyPr wrap="square" rtlCol="0">
            <a:spAutoFit/>
          </a:bodyPr>
          <a:lstStyle/>
          <a:p>
            <a:r>
              <a:rPr lang="en-US" sz="800" b="1" u="sng" dirty="0" smtClean="0">
                <a:solidFill>
                  <a:schemeClr val="accent1">
                    <a:lumMod val="75000"/>
                  </a:schemeClr>
                </a:solidFill>
              </a:rPr>
              <a:t>Primary Education: </a:t>
            </a:r>
            <a:r>
              <a:rPr lang="en-GB" sz="800" dirty="0" smtClean="0">
                <a:solidFill>
                  <a:schemeClr val="accent1">
                    <a:lumMod val="75000"/>
                  </a:schemeClr>
                </a:solidFill>
              </a:rPr>
              <a:t>Schools </a:t>
            </a:r>
            <a:r>
              <a:rPr lang="en-GB" sz="800" dirty="0">
                <a:solidFill>
                  <a:schemeClr val="accent1">
                    <a:lumMod val="75000"/>
                  </a:schemeClr>
                </a:solidFill>
              </a:rPr>
              <a:t>have begun making projections of Year 6 students' end-of-primary results.  These are well below last year's results.</a:t>
            </a:r>
          </a:p>
          <a:p>
            <a:r>
              <a:rPr lang="en-GB" sz="800" dirty="0">
                <a:solidFill>
                  <a:schemeClr val="accent1">
                    <a:lumMod val="75000"/>
                  </a:schemeClr>
                </a:solidFill>
              </a:rPr>
              <a:t>Prediction:          Reading 37%                   Maths 37%           </a:t>
            </a:r>
          </a:p>
          <a:p>
            <a:r>
              <a:rPr lang="en-GB" sz="800" dirty="0">
                <a:solidFill>
                  <a:schemeClr val="accent1">
                    <a:lumMod val="75000"/>
                  </a:schemeClr>
                </a:solidFill>
              </a:rPr>
              <a:t>                        Spelling,  Punctuation and Grammar     48%</a:t>
            </a:r>
            <a:r>
              <a:rPr lang="en-GB" sz="800" b="1" dirty="0" smtClean="0">
                <a:solidFill>
                  <a:schemeClr val="accent1">
                    <a:lumMod val="75000"/>
                  </a:schemeClr>
                </a:solidFill>
              </a:rPr>
              <a:t>	</a:t>
            </a:r>
          </a:p>
          <a:p>
            <a:endParaRPr lang="en-US" sz="800" b="1" u="sng" dirty="0" smtClean="0">
              <a:solidFill>
                <a:schemeClr val="accent1">
                  <a:lumMod val="75000"/>
                </a:schemeClr>
              </a:solidFill>
            </a:endParaRPr>
          </a:p>
          <a:p>
            <a:r>
              <a:rPr lang="en-US" sz="800" b="1" u="sng" dirty="0" smtClean="0">
                <a:solidFill>
                  <a:schemeClr val="accent1">
                    <a:lumMod val="50000"/>
                  </a:schemeClr>
                </a:solidFill>
              </a:rPr>
              <a:t>Secondary Education:  </a:t>
            </a:r>
            <a:endParaRPr lang="en-GB" sz="800" b="1" u="sng" dirty="0" smtClean="0">
              <a:solidFill>
                <a:schemeClr val="accent1">
                  <a:lumMod val="50000"/>
                </a:schemeClr>
              </a:solidFill>
            </a:endParaRPr>
          </a:p>
          <a:p>
            <a:r>
              <a:rPr lang="en-GB" sz="800" dirty="0">
                <a:solidFill>
                  <a:schemeClr val="accent1">
                    <a:lumMod val="50000"/>
                  </a:schemeClr>
                </a:solidFill>
              </a:rPr>
              <a:t>PAS has analysed student performance and is predicting results that are above 2016 </a:t>
            </a:r>
            <a:r>
              <a:rPr lang="en-GB" sz="800" dirty="0" smtClean="0">
                <a:solidFill>
                  <a:schemeClr val="accent1">
                    <a:lumMod val="50000"/>
                  </a:schemeClr>
                </a:solidFill>
              </a:rPr>
              <a:t>results but </a:t>
            </a:r>
            <a:r>
              <a:rPr lang="en-GB" sz="800" dirty="0">
                <a:solidFill>
                  <a:schemeClr val="accent1">
                    <a:lumMod val="50000"/>
                  </a:schemeClr>
                </a:solidFill>
              </a:rPr>
              <a:t>well below the school's original target.</a:t>
            </a:r>
          </a:p>
          <a:p>
            <a:r>
              <a:rPr lang="en-GB" sz="800" dirty="0">
                <a:solidFill>
                  <a:schemeClr val="accent1">
                    <a:lumMod val="50000"/>
                  </a:schemeClr>
                </a:solidFill>
              </a:rPr>
              <a:t>Prediction</a:t>
            </a:r>
            <a:r>
              <a:rPr lang="en-GB" sz="800" dirty="0" smtClean="0">
                <a:solidFill>
                  <a:schemeClr val="accent1">
                    <a:lumMod val="50000"/>
                  </a:schemeClr>
                </a:solidFill>
              </a:rPr>
              <a:t>: 29</a:t>
            </a:r>
            <a:r>
              <a:rPr lang="en-GB" sz="800" dirty="0">
                <a:solidFill>
                  <a:schemeClr val="accent1">
                    <a:lumMod val="50000"/>
                  </a:schemeClr>
                </a:solidFill>
              </a:rPr>
              <a:t>% </a:t>
            </a:r>
            <a:endParaRPr lang="en-GB" sz="800" dirty="0" smtClean="0">
              <a:solidFill>
                <a:schemeClr val="accent1">
                  <a:lumMod val="50000"/>
                </a:schemeClr>
              </a:solidFill>
            </a:endParaRPr>
          </a:p>
          <a:p>
            <a:endParaRPr lang="en-GB" sz="800" dirty="0">
              <a:solidFill>
                <a:schemeClr val="accent1">
                  <a:lumMod val="50000"/>
                </a:schemeClr>
              </a:solidFill>
            </a:endParaRPr>
          </a:p>
          <a:p>
            <a:r>
              <a:rPr lang="en-GB" sz="800" dirty="0">
                <a:solidFill>
                  <a:schemeClr val="accent1">
                    <a:lumMod val="50000"/>
                  </a:schemeClr>
                </a:solidFill>
              </a:rPr>
              <a:t>Primary </a:t>
            </a:r>
            <a:r>
              <a:rPr lang="en-GB" sz="800" dirty="0" smtClean="0">
                <a:solidFill>
                  <a:schemeClr val="accent1">
                    <a:lumMod val="50000"/>
                  </a:schemeClr>
                </a:solidFill>
              </a:rPr>
              <a:t>Schools </a:t>
            </a:r>
            <a:r>
              <a:rPr lang="en-GB" sz="800" dirty="0">
                <a:solidFill>
                  <a:schemeClr val="accent1">
                    <a:lumMod val="50000"/>
                  </a:schemeClr>
                </a:solidFill>
              </a:rPr>
              <a:t>continue to have serious staffing difficulties with considerable impact on children's learning.  Two </a:t>
            </a:r>
            <a:r>
              <a:rPr lang="en-GB" sz="800" dirty="0" smtClean="0">
                <a:solidFill>
                  <a:schemeClr val="accent1">
                    <a:lumMod val="50000"/>
                  </a:schemeClr>
                </a:solidFill>
              </a:rPr>
              <a:t>Primary </a:t>
            </a:r>
            <a:r>
              <a:rPr lang="en-GB" sz="800" dirty="0">
                <a:solidFill>
                  <a:schemeClr val="accent1">
                    <a:lumMod val="50000"/>
                  </a:schemeClr>
                </a:solidFill>
              </a:rPr>
              <a:t>S</a:t>
            </a:r>
            <a:r>
              <a:rPr lang="en-GB" sz="800" dirty="0" smtClean="0">
                <a:solidFill>
                  <a:schemeClr val="accent1">
                    <a:lumMod val="50000"/>
                  </a:schemeClr>
                </a:solidFill>
              </a:rPr>
              <a:t>chools </a:t>
            </a:r>
            <a:r>
              <a:rPr lang="en-GB" sz="800" dirty="0">
                <a:solidFill>
                  <a:schemeClr val="accent1">
                    <a:lumMod val="50000"/>
                  </a:schemeClr>
                </a:solidFill>
              </a:rPr>
              <a:t>have lost Year 6 teachers so far this school year, and in both cases they have now also lost the replacement Year 6 teacher.  The Asst Director has spent most of the school year providing support and cover in schools, but this </a:t>
            </a:r>
            <a:r>
              <a:rPr lang="en-GB" sz="800" dirty="0" smtClean="0">
                <a:solidFill>
                  <a:schemeClr val="accent1">
                    <a:lumMod val="50000"/>
                  </a:schemeClr>
                </a:solidFill>
              </a:rPr>
              <a:t>leaves </a:t>
            </a:r>
            <a:r>
              <a:rPr lang="en-GB" sz="800" dirty="0">
                <a:solidFill>
                  <a:schemeClr val="accent1">
                    <a:lumMod val="50000"/>
                  </a:schemeClr>
                </a:solidFill>
              </a:rPr>
              <a:t>primary staff stretched, as well as the Directorate.</a:t>
            </a:r>
          </a:p>
          <a:p>
            <a:r>
              <a:rPr lang="en-GB" sz="800" dirty="0">
                <a:solidFill>
                  <a:schemeClr val="accent1">
                    <a:lumMod val="50000"/>
                  </a:schemeClr>
                </a:solidFill>
              </a:rPr>
              <a:t>Work is underway in PAS on a review of the school curriculum to reflect changes in UK qualifications; these changes will be implemented in the 2016/17 school year</a:t>
            </a:r>
            <a:r>
              <a:rPr lang="en-GB" sz="800" dirty="0" smtClean="0">
                <a:solidFill>
                  <a:schemeClr val="accent1">
                    <a:lumMod val="50000"/>
                  </a:schemeClr>
                </a:solidFill>
              </a:rPr>
              <a:t>.</a:t>
            </a:r>
          </a:p>
        </p:txBody>
      </p:sp>
      <p:cxnSp>
        <p:nvCxnSpPr>
          <p:cNvPr id="41" name="Straight Connector 40"/>
          <p:cNvCxnSpPr/>
          <p:nvPr/>
        </p:nvCxnSpPr>
        <p:spPr>
          <a:xfrm flipH="1">
            <a:off x="0" y="4221088"/>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42" name="Left-Right Arrow 41"/>
          <p:cNvSpPr/>
          <p:nvPr/>
        </p:nvSpPr>
        <p:spPr>
          <a:xfrm>
            <a:off x="3617846" y="5252519"/>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3" name="Left-Right Arrow 42"/>
          <p:cNvSpPr/>
          <p:nvPr/>
        </p:nvSpPr>
        <p:spPr>
          <a:xfrm>
            <a:off x="5194148" y="241669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Up Arrow 34"/>
          <p:cNvSpPr/>
          <p:nvPr/>
        </p:nvSpPr>
        <p:spPr>
          <a:xfrm>
            <a:off x="3609972" y="2430903"/>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724128" y="4731922"/>
            <a:ext cx="3312368" cy="1446550"/>
          </a:xfrm>
          <a:prstGeom prst="rect">
            <a:avLst/>
          </a:prstGeom>
          <a:noFill/>
        </p:spPr>
        <p:txBody>
          <a:bodyPr wrap="square" rtlCol="0">
            <a:spAutoFit/>
          </a:bodyPr>
          <a:lstStyle/>
          <a:p>
            <a:r>
              <a:rPr lang="en-US" sz="800" dirty="0" smtClean="0">
                <a:solidFill>
                  <a:srgbClr val="C00000"/>
                </a:solidFill>
              </a:rPr>
              <a:t/>
            </a:r>
            <a:br>
              <a:rPr lang="en-US" sz="800" dirty="0" smtClean="0">
                <a:solidFill>
                  <a:srgbClr val="C00000"/>
                </a:solidFill>
              </a:rPr>
            </a:br>
            <a:r>
              <a:rPr lang="en-GB" sz="800" dirty="0"/>
              <a:t>At the end of the first month of 2016/17 the overall performance has been a favourable variance of £0.1M. </a:t>
            </a:r>
            <a:endParaRPr lang="en-GB" sz="800" dirty="0" smtClean="0"/>
          </a:p>
          <a:p>
            <a:endParaRPr lang="en-GB" sz="800" dirty="0"/>
          </a:p>
          <a:p>
            <a:r>
              <a:rPr lang="en-GB" sz="800" dirty="0"/>
              <a:t>Budgeted revenue for the year to date was £2.6M.  Actual revenue collected during the same period was £2.6M</a:t>
            </a:r>
            <a:r>
              <a:rPr lang="en-GB" sz="800" dirty="0" smtClean="0"/>
              <a:t>.</a:t>
            </a:r>
          </a:p>
          <a:p>
            <a:endParaRPr lang="en-GB" sz="800" dirty="0"/>
          </a:p>
          <a:p>
            <a:r>
              <a:rPr lang="en-GB" sz="800" dirty="0"/>
              <a:t>Budgeted expenditure for the year to date was £2.6M.  Actual expenditure for the same period was £2.5M including a small amount of capital expenditure.  This is an under spend of £0.1M, which is a favourable variance of 3.8% against the expenditure budget for the year to date.</a:t>
            </a:r>
            <a:endParaRPr lang="en-US" sz="800" dirty="0"/>
          </a:p>
        </p:txBody>
      </p:sp>
      <p:cxnSp>
        <p:nvCxnSpPr>
          <p:cNvPr id="71" name="Straight Connector 70"/>
          <p:cNvCxnSpPr/>
          <p:nvPr/>
        </p:nvCxnSpPr>
        <p:spPr>
          <a:xfrm flipH="1">
            <a:off x="18256" y="4653136"/>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43" name="Rounded Rectangle 42"/>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57" name="Rounded Rectangle 56"/>
          <p:cNvSpPr/>
          <p:nvPr/>
        </p:nvSpPr>
        <p:spPr>
          <a:xfrm>
            <a:off x="97918" y="4811670"/>
            <a:ext cx="2016224" cy="50405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Summary of Financial Performance</a:t>
            </a:r>
            <a:endParaRPr lang="en-GB" sz="1400" dirty="0"/>
          </a:p>
        </p:txBody>
      </p:sp>
      <p:sp>
        <p:nvSpPr>
          <p:cNvPr id="36" name="TextBox 35"/>
          <p:cNvSpPr txBox="1"/>
          <p:nvPr/>
        </p:nvSpPr>
        <p:spPr>
          <a:xfrm>
            <a:off x="5724128" y="1628800"/>
            <a:ext cx="3312368" cy="461665"/>
          </a:xfrm>
          <a:prstGeom prst="rect">
            <a:avLst/>
          </a:prstGeom>
          <a:noFill/>
        </p:spPr>
        <p:txBody>
          <a:bodyPr wrap="square" rtlCol="0">
            <a:spAutoFit/>
          </a:bodyPr>
          <a:lstStyle/>
          <a:p>
            <a:r>
              <a:rPr lang="en-GB" sz="800" dirty="0" smtClean="0"/>
              <a:t>In respect of the risks on the Combined Performance Report  there has been no major changes, </a:t>
            </a:r>
            <a:r>
              <a:rPr lang="en-US" sz="800" dirty="0" smtClean="0"/>
              <a:t>and are currently up for review.  In the meantime we continue to report on  current ones.</a:t>
            </a:r>
          </a:p>
        </p:txBody>
      </p:sp>
      <p:cxnSp>
        <p:nvCxnSpPr>
          <p:cNvPr id="39" name="Straight Connector 38"/>
          <p:cNvCxnSpPr/>
          <p:nvPr/>
        </p:nvCxnSpPr>
        <p:spPr>
          <a:xfrm flipH="1">
            <a:off x="18256" y="2276872"/>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41" name="Rounded Rectangle 40"/>
          <p:cNvSpPr/>
          <p:nvPr/>
        </p:nvSpPr>
        <p:spPr>
          <a:xfrm>
            <a:off x="107504" y="1628800"/>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Summary of RISKS</a:t>
            </a:r>
            <a:endParaRPr lang="en-GB" sz="1400" dirty="0"/>
          </a:p>
        </p:txBody>
      </p:sp>
      <p:sp>
        <p:nvSpPr>
          <p:cNvPr id="48" name="Left-Right Arrow 47"/>
          <p:cNvSpPr/>
          <p:nvPr/>
        </p:nvSpPr>
        <p:spPr>
          <a:xfrm>
            <a:off x="3491880" y="177281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6" name="Oval 2" descr="Wide upward diagonal"/>
          <p:cNvSpPr>
            <a:spLocks noChangeArrowheads="1"/>
          </p:cNvSpPr>
          <p:nvPr/>
        </p:nvSpPr>
        <p:spPr bwMode="auto">
          <a:xfrm>
            <a:off x="4355976" y="1700808"/>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65" name="Left-Right Arrow 64"/>
          <p:cNvSpPr/>
          <p:nvPr/>
        </p:nvSpPr>
        <p:spPr>
          <a:xfrm>
            <a:off x="5148064" y="177281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7" name="Rounded Rectangle 66"/>
          <p:cNvSpPr/>
          <p:nvPr/>
        </p:nvSpPr>
        <p:spPr>
          <a:xfrm>
            <a:off x="107504" y="2492896"/>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Summary of BAM Areas</a:t>
            </a:r>
            <a:endParaRPr lang="en-GB" sz="1400" dirty="0"/>
          </a:p>
        </p:txBody>
      </p:sp>
      <p:sp>
        <p:nvSpPr>
          <p:cNvPr id="68" name="TextBox 67"/>
          <p:cNvSpPr txBox="1"/>
          <p:nvPr/>
        </p:nvSpPr>
        <p:spPr>
          <a:xfrm>
            <a:off x="5688632" y="2276872"/>
            <a:ext cx="3491880" cy="2308324"/>
          </a:xfrm>
          <a:prstGeom prst="rect">
            <a:avLst/>
          </a:prstGeom>
          <a:noFill/>
        </p:spPr>
        <p:txBody>
          <a:bodyPr wrap="square" rtlCol="0">
            <a:spAutoFit/>
          </a:bodyPr>
          <a:lstStyle/>
          <a:p>
            <a:r>
              <a:rPr lang="en-GB" sz="800" dirty="0" smtClean="0"/>
              <a:t>As at the end of April 2016, actual TC Expenditure against budget was £49k (8%) underspent.</a:t>
            </a:r>
            <a:endParaRPr lang="en-GB" sz="800" dirty="0" smtClean="0">
              <a:solidFill>
                <a:srgbClr val="FF0000"/>
              </a:solidFill>
            </a:endParaRPr>
          </a:p>
          <a:p>
            <a:r>
              <a:rPr lang="en-GB" sz="800" dirty="0" smtClean="0"/>
              <a:t>In respect of funding formula for staffing and financing schools. For 2016/17 school year, Education Standards budget has being reviewed and costing updated to reflect true cost of educational delivery.</a:t>
            </a:r>
          </a:p>
          <a:p>
            <a:r>
              <a:rPr lang="en-GB" sz="800" dirty="0" smtClean="0"/>
              <a:t>Expenditure to date on Capital Programme is approximately £8k. Hospital refurbishment project is  thriving with Phase 1, 2 and 3 works completed and handed over to client. Phase 4  works have started and due to be completed in June 2016. </a:t>
            </a:r>
          </a:p>
          <a:p>
            <a:r>
              <a:rPr lang="en-GB" sz="800" dirty="0" smtClean="0"/>
              <a:t>An </a:t>
            </a:r>
            <a:r>
              <a:rPr lang="en-GB" sz="800" dirty="0"/>
              <a:t>annual </a:t>
            </a:r>
            <a:r>
              <a:rPr lang="en-GB" sz="800" dirty="0" smtClean="0"/>
              <a:t>review was </a:t>
            </a:r>
            <a:r>
              <a:rPr lang="en-GB" sz="800" dirty="0"/>
              <a:t>prepared by DFID's </a:t>
            </a:r>
            <a:r>
              <a:rPr lang="en-GB" sz="800" dirty="0" smtClean="0"/>
              <a:t>Infrastructure Advisor, which resulted in the </a:t>
            </a:r>
            <a:r>
              <a:rPr lang="en-GB" sz="800" dirty="0"/>
              <a:t>Capital Programme </a:t>
            </a:r>
            <a:r>
              <a:rPr lang="en-GB" sz="800" dirty="0" smtClean="0"/>
              <a:t>scoring a </a:t>
            </a:r>
            <a:r>
              <a:rPr lang="en-GB" sz="800" dirty="0"/>
              <a:t>B, </a:t>
            </a:r>
            <a:r>
              <a:rPr lang="en-GB" sz="800" dirty="0" smtClean="0"/>
              <a:t>meaning that </a:t>
            </a:r>
            <a:r>
              <a:rPr lang="en-GB" sz="800" dirty="0"/>
              <a:t>the </a:t>
            </a:r>
            <a:r>
              <a:rPr lang="en-GB" sz="800" dirty="0" smtClean="0"/>
              <a:t>delivery of </a:t>
            </a:r>
            <a:r>
              <a:rPr lang="en-GB" sz="800" dirty="0"/>
              <a:t>the Capital programme </a:t>
            </a:r>
            <a:r>
              <a:rPr lang="en-GB" sz="800" dirty="0" smtClean="0"/>
              <a:t>is at a </a:t>
            </a:r>
            <a:r>
              <a:rPr lang="en-GB" sz="800" dirty="0"/>
              <a:t>considerably </a:t>
            </a:r>
            <a:r>
              <a:rPr lang="en-GB" sz="800" dirty="0" smtClean="0"/>
              <a:t>high risk.  </a:t>
            </a:r>
            <a:r>
              <a:rPr lang="en-GB" sz="800" dirty="0"/>
              <a:t>As a result of scoring a B for two consecutive years the capital programme is subject to 'special measures' and a Programme Improvement Plan (PIP) is to be implemented.  The PIP which includes specific objectives for critical projects must be met by </a:t>
            </a:r>
            <a:r>
              <a:rPr lang="en-GB" sz="800" dirty="0" smtClean="0"/>
              <a:t>31 </a:t>
            </a:r>
            <a:r>
              <a:rPr lang="en-GB" sz="800" dirty="0"/>
              <a:t>October </a:t>
            </a:r>
            <a:r>
              <a:rPr lang="en-GB" sz="800" dirty="0" smtClean="0"/>
              <a:t>2016.</a:t>
            </a:r>
          </a:p>
          <a:p>
            <a:endParaRPr lang="en-GB" sz="800" dirty="0" smtClean="0">
              <a:solidFill>
                <a:srgbClr val="FF0000"/>
              </a:solidFill>
            </a:endParaRPr>
          </a:p>
          <a:p>
            <a:endParaRPr lang="en-GB" sz="800" dirty="0" smtClean="0">
              <a:solidFill>
                <a:srgbClr val="FF0000"/>
              </a:solidFill>
            </a:endParaRPr>
          </a:p>
        </p:txBody>
      </p:sp>
      <p:sp>
        <p:nvSpPr>
          <p:cNvPr id="69" name="Left-Right Arrow 68"/>
          <p:cNvSpPr/>
          <p:nvPr/>
        </p:nvSpPr>
        <p:spPr>
          <a:xfrm>
            <a:off x="5148064" y="3140968"/>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2" descr="Wide upward diagonal"/>
          <p:cNvSpPr>
            <a:spLocks noChangeArrowheads="1"/>
          </p:cNvSpPr>
          <p:nvPr/>
        </p:nvSpPr>
        <p:spPr bwMode="auto">
          <a:xfrm>
            <a:off x="4355976" y="3068960"/>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77" name="Oval 2" descr="Wide upward diagonal"/>
          <p:cNvSpPr>
            <a:spLocks noChangeArrowheads="1"/>
          </p:cNvSpPr>
          <p:nvPr/>
        </p:nvSpPr>
        <p:spPr bwMode="auto">
          <a:xfrm>
            <a:off x="2627784" y="1700808"/>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46" name="Up Arrow 45"/>
          <p:cNvSpPr/>
          <p:nvPr/>
        </p:nvSpPr>
        <p:spPr>
          <a:xfrm>
            <a:off x="3635896" y="3140968"/>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7" name="TextBox 46"/>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
        <p:nvSpPr>
          <p:cNvPr id="38" name="Oval 2" descr="Wide upward diagonal"/>
          <p:cNvSpPr>
            <a:spLocks noChangeArrowheads="1"/>
          </p:cNvSpPr>
          <p:nvPr/>
        </p:nvSpPr>
        <p:spPr bwMode="auto">
          <a:xfrm>
            <a:off x="2591781" y="3084896"/>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40" name="Oval 2" descr="Wide upward diagonal"/>
          <p:cNvSpPr>
            <a:spLocks noChangeArrowheads="1"/>
          </p:cNvSpPr>
          <p:nvPr/>
        </p:nvSpPr>
        <p:spPr bwMode="auto">
          <a:xfrm>
            <a:off x="2612118" y="5455197"/>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49" name="Up Arrow 48"/>
          <p:cNvSpPr/>
          <p:nvPr/>
        </p:nvSpPr>
        <p:spPr>
          <a:xfrm>
            <a:off x="3579555" y="5523013"/>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2" name="Oval 2" descr="Wide upward diagonal"/>
          <p:cNvSpPr>
            <a:spLocks noChangeArrowheads="1"/>
          </p:cNvSpPr>
          <p:nvPr/>
        </p:nvSpPr>
        <p:spPr bwMode="auto">
          <a:xfrm>
            <a:off x="4308961" y="5461159"/>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53" name="Left-Right Arrow 52"/>
          <p:cNvSpPr/>
          <p:nvPr/>
        </p:nvSpPr>
        <p:spPr>
          <a:xfrm>
            <a:off x="5148064" y="5542359"/>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34" name="Rounded Rectangle 33"/>
          <p:cNvSpPr/>
          <p:nvPr/>
        </p:nvSpPr>
        <p:spPr>
          <a:xfrm>
            <a:off x="107504" y="4221088"/>
            <a:ext cx="2016224" cy="50405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Capital Programme Summary</a:t>
            </a:r>
            <a:endParaRPr lang="en-GB" sz="1400" dirty="0"/>
          </a:p>
        </p:txBody>
      </p:sp>
      <p:sp>
        <p:nvSpPr>
          <p:cNvPr id="43" name="Rounded Rectangle 42"/>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23" name="Oval 2" descr="Wide upward diagonal"/>
          <p:cNvSpPr>
            <a:spLocks noChangeArrowheads="1"/>
          </p:cNvSpPr>
          <p:nvPr/>
        </p:nvSpPr>
        <p:spPr bwMode="auto">
          <a:xfrm>
            <a:off x="2634090" y="521640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24" name="Oval 2" descr="Wide upward diagonal"/>
          <p:cNvSpPr>
            <a:spLocks noChangeArrowheads="1"/>
          </p:cNvSpPr>
          <p:nvPr/>
        </p:nvSpPr>
        <p:spPr bwMode="auto">
          <a:xfrm>
            <a:off x="4324513" y="5217102"/>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25" name="Left-Right Arrow 24"/>
          <p:cNvSpPr/>
          <p:nvPr/>
        </p:nvSpPr>
        <p:spPr>
          <a:xfrm>
            <a:off x="3595352" y="5284918"/>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6" name="Left-Right Arrow 25"/>
          <p:cNvSpPr/>
          <p:nvPr/>
        </p:nvSpPr>
        <p:spPr>
          <a:xfrm>
            <a:off x="5179528" y="5287955"/>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2" name="TextBox 21"/>
          <p:cNvSpPr txBox="1"/>
          <p:nvPr/>
        </p:nvSpPr>
        <p:spPr>
          <a:xfrm>
            <a:off x="5724128" y="1628800"/>
            <a:ext cx="3240360" cy="338554"/>
          </a:xfrm>
          <a:prstGeom prst="rect">
            <a:avLst/>
          </a:prstGeom>
          <a:noFill/>
        </p:spPr>
        <p:txBody>
          <a:bodyPr wrap="square" rtlCol="0">
            <a:spAutoFit/>
          </a:bodyPr>
          <a:lstStyle/>
          <a:p>
            <a:endParaRPr lang="en-GB" sz="800" dirty="0" smtClean="0">
              <a:solidFill>
                <a:schemeClr val="accent1">
                  <a:lumMod val="75000"/>
                </a:schemeClr>
              </a:solidFill>
            </a:endParaRPr>
          </a:p>
          <a:p>
            <a:r>
              <a:rPr lang="en-GB" sz="800" dirty="0" smtClean="0">
                <a:solidFill>
                  <a:schemeClr val="accent1">
                    <a:lumMod val="75000"/>
                  </a:schemeClr>
                </a:solidFill>
              </a:rPr>
              <a:t> </a:t>
            </a:r>
            <a:r>
              <a:rPr lang="en-GB" sz="800" dirty="0" smtClean="0"/>
              <a:t> </a:t>
            </a:r>
            <a:endParaRPr lang="en-US" sz="800" dirty="0"/>
          </a:p>
        </p:txBody>
      </p:sp>
      <p:sp>
        <p:nvSpPr>
          <p:cNvPr id="30" name="Rounded Rectangle 29"/>
          <p:cNvSpPr/>
          <p:nvPr/>
        </p:nvSpPr>
        <p:spPr>
          <a:xfrm>
            <a:off x="107504" y="1628800"/>
            <a:ext cx="2016224" cy="50405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Key Revenue and Expenditure  Variances</a:t>
            </a:r>
            <a:endParaRPr lang="en-GB" sz="1400" dirty="0"/>
          </a:p>
        </p:txBody>
      </p:sp>
      <p:cxnSp>
        <p:nvCxnSpPr>
          <p:cNvPr id="39" name="Straight Connector 38"/>
          <p:cNvCxnSpPr/>
          <p:nvPr/>
        </p:nvCxnSpPr>
        <p:spPr>
          <a:xfrm flipH="1">
            <a:off x="23478" y="4057233"/>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652120" y="4299192"/>
            <a:ext cx="3312368" cy="2431435"/>
          </a:xfrm>
          <a:prstGeom prst="rect">
            <a:avLst/>
          </a:prstGeom>
          <a:noFill/>
        </p:spPr>
        <p:txBody>
          <a:bodyPr wrap="square" rtlCol="0">
            <a:spAutoFit/>
          </a:bodyPr>
          <a:lstStyle/>
          <a:p>
            <a:r>
              <a:rPr lang="en-GB" sz="800" dirty="0"/>
              <a:t>Works continue on the sewerage network systems for HTH and Jamestown and works on Harpers 3 are ongoing, with the overall project being about 70% completed and all works are due to be finalised in June, depending on weather conditions. </a:t>
            </a:r>
          </a:p>
          <a:p>
            <a:endParaRPr lang="en-GB" sz="800" dirty="0"/>
          </a:p>
          <a:p>
            <a:r>
              <a:rPr lang="en-GB" sz="800" dirty="0"/>
              <a:t>Phase 1, 2 and 3 works at the Hospital is completed and Phase 4 works have now started and due to be completed in June 2016.</a:t>
            </a:r>
          </a:p>
          <a:p>
            <a:r>
              <a:rPr lang="en-GB" sz="800" dirty="0"/>
              <a:t>During the monthly project board meeting it was highlighted that fixes and fittings for the fire doors have not arrived on Island, which delays the completion date to the end of June, in effect closing this project.</a:t>
            </a:r>
          </a:p>
          <a:p>
            <a:endParaRPr lang="en-GB" sz="800" dirty="0"/>
          </a:p>
          <a:p>
            <a:r>
              <a:rPr lang="en-GB" sz="800" dirty="0"/>
              <a:t>The RIBA Stage 1 desk top validation report was received from the consultant, and an estimated build cost for the Prison has being provided.  The project team are now awaiting direction from SHG and DFID on next steps forward on this project.</a:t>
            </a:r>
          </a:p>
          <a:p>
            <a:r>
              <a:rPr lang="en-GB" sz="800" dirty="0"/>
              <a:t>Two tenders were received for the consultancy work on the R2 and </a:t>
            </a:r>
            <a:r>
              <a:rPr lang="en-GB" sz="800" dirty="0" smtClean="0"/>
              <a:t>Rupert’s </a:t>
            </a:r>
            <a:r>
              <a:rPr lang="en-GB" sz="800" dirty="0"/>
              <a:t>Wharf projects.  A letter of intent has been sent to the preferred consultants for each project and the contract should be signed in </a:t>
            </a:r>
            <a:r>
              <a:rPr lang="en-GB" sz="800" dirty="0" smtClean="0"/>
              <a:t>May 2016.</a:t>
            </a:r>
            <a:endParaRPr lang="en-US" sz="800" dirty="0"/>
          </a:p>
        </p:txBody>
      </p:sp>
      <p:sp>
        <p:nvSpPr>
          <p:cNvPr id="41" name="TextBox 40"/>
          <p:cNvSpPr txBox="1"/>
          <p:nvPr/>
        </p:nvSpPr>
        <p:spPr>
          <a:xfrm>
            <a:off x="5724128" y="1628800"/>
            <a:ext cx="3312368" cy="215444"/>
          </a:xfrm>
          <a:prstGeom prst="rect">
            <a:avLst/>
          </a:prstGeom>
          <a:noFill/>
        </p:spPr>
        <p:txBody>
          <a:bodyPr wrap="square" rtlCol="0">
            <a:spAutoFit/>
          </a:bodyPr>
          <a:lstStyle/>
          <a:p>
            <a:r>
              <a:rPr lang="en-US" sz="800" dirty="0" smtClean="0"/>
              <a:t>. </a:t>
            </a:r>
            <a:endParaRPr lang="en-US" sz="800" dirty="0"/>
          </a:p>
        </p:txBody>
      </p:sp>
      <p:sp>
        <p:nvSpPr>
          <p:cNvPr id="40" name="TextBox 39"/>
          <p:cNvSpPr txBox="1"/>
          <p:nvPr/>
        </p:nvSpPr>
        <p:spPr>
          <a:xfrm>
            <a:off x="5652120" y="1535544"/>
            <a:ext cx="3455368" cy="215444"/>
          </a:xfrm>
          <a:prstGeom prst="rect">
            <a:avLst/>
          </a:prstGeom>
          <a:noFill/>
        </p:spPr>
        <p:txBody>
          <a:bodyPr wrap="square" rtlCol="0">
            <a:spAutoFit/>
          </a:bodyPr>
          <a:lstStyle/>
          <a:p>
            <a:r>
              <a:rPr lang="en-GB" sz="800" dirty="0"/>
              <a:t>	</a:t>
            </a:r>
          </a:p>
        </p:txBody>
      </p:sp>
      <p:sp>
        <p:nvSpPr>
          <p:cNvPr id="42" name="TextBox 41"/>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April 2016</a:t>
            </a:r>
            <a:endParaRPr lang="en-GB" sz="1400" i="1" dirty="0">
              <a:solidFill>
                <a:schemeClr val="bg1"/>
              </a:solidFill>
            </a:endParaRPr>
          </a:p>
        </p:txBody>
      </p:sp>
      <p:sp>
        <p:nvSpPr>
          <p:cNvPr id="44" name="TextBox 43"/>
          <p:cNvSpPr txBox="1"/>
          <p:nvPr/>
        </p:nvSpPr>
        <p:spPr>
          <a:xfrm>
            <a:off x="5694800" y="1675106"/>
            <a:ext cx="3141106" cy="1446550"/>
          </a:xfrm>
          <a:prstGeom prst="rect">
            <a:avLst/>
          </a:prstGeom>
          <a:noFill/>
        </p:spPr>
        <p:txBody>
          <a:bodyPr wrap="square" rtlCol="0">
            <a:spAutoFit/>
          </a:bodyPr>
          <a:lstStyle/>
          <a:p>
            <a:r>
              <a:rPr lang="en-US" sz="800" dirty="0" smtClean="0">
                <a:solidFill>
                  <a:srgbClr val="C00000"/>
                </a:solidFill>
              </a:rPr>
              <a:t/>
            </a:r>
            <a:br>
              <a:rPr lang="en-US" sz="800" dirty="0" smtClean="0">
                <a:solidFill>
                  <a:srgbClr val="C00000"/>
                </a:solidFill>
              </a:rPr>
            </a:br>
            <a:r>
              <a:rPr lang="en-GB" sz="800" dirty="0" smtClean="0"/>
              <a:t>Already for this first month of 2016/17 we have seen favourable variances achieved on Income Tax PAYE and Service Tax revenue and some elements of Customs.  Performance against these key revenue streams will be monitored closely over the coming months. </a:t>
            </a:r>
          </a:p>
          <a:p>
            <a:endParaRPr lang="en-GB" sz="800" dirty="0"/>
          </a:p>
          <a:p>
            <a:r>
              <a:rPr lang="en-GB" sz="800" dirty="0"/>
              <a:t>A similar trend to the previous financial year with regard to the under spend on the RMS St Helena Shipping Subsidy is reported in this first month of 2016/17.  This is due to favourable variances on revenues and running costs for the RMS St Helena. </a:t>
            </a:r>
            <a:endParaRPr lang="en-US" sz="800" dirty="0" smtClean="0"/>
          </a:p>
          <a:p>
            <a:endParaRPr lang="en-US" sz="800" dirty="0">
              <a:solidFill>
                <a:srgbClr val="C00000"/>
              </a:solidFill>
            </a:endParaRPr>
          </a:p>
        </p:txBody>
      </p:sp>
      <p:sp>
        <p:nvSpPr>
          <p:cNvPr id="36" name="Oval 2" descr="Wide upward diagonal"/>
          <p:cNvSpPr>
            <a:spLocks noChangeArrowheads="1"/>
          </p:cNvSpPr>
          <p:nvPr/>
        </p:nvSpPr>
        <p:spPr bwMode="auto">
          <a:xfrm>
            <a:off x="4339801" y="2234675"/>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8" name="Oval 2" descr="Wide upward diagonal"/>
          <p:cNvSpPr>
            <a:spLocks noChangeArrowheads="1"/>
          </p:cNvSpPr>
          <p:nvPr/>
        </p:nvSpPr>
        <p:spPr bwMode="auto">
          <a:xfrm>
            <a:off x="2612118" y="2234675"/>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46" name="Left-Right Arrow 45"/>
          <p:cNvSpPr/>
          <p:nvPr/>
        </p:nvSpPr>
        <p:spPr>
          <a:xfrm>
            <a:off x="5167892" y="2312875"/>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7" name="Up Arrow 46"/>
          <p:cNvSpPr/>
          <p:nvPr/>
        </p:nvSpPr>
        <p:spPr>
          <a:xfrm>
            <a:off x="3583716" y="2296988"/>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ED6F24ADC32C4297DD5AD1F17E2D34" ma:contentTypeVersion="0" ma:contentTypeDescription="Create a new document." ma:contentTypeScope="" ma:versionID="8da9a3eb64ad35fe97c204ef0652d07b">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D71B88-8375-433C-BD21-62FA8F9185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F3D47BD-349A-4869-8E7D-29521538F166}">
  <ds:schemaRefs>
    <ds:schemaRef ds:uri="http://schemas.openxmlformats.org/package/2006/metadata/core-properties"/>
    <ds:schemaRef ds:uri="http://purl.org/dc/elements/1.1/"/>
    <ds:schemaRef ds:uri="http://schemas.microsoft.com/office/2006/documentManagement/types"/>
    <ds:schemaRef ds:uri="http://purl.org/dc/dcmitype/"/>
    <ds:schemaRef ds:uri="http://schemas.microsoft.com/office/2006/metadata/properties"/>
    <ds:schemaRef ds:uri="http://www.w3.org/XML/1998/namespace"/>
    <ds:schemaRef ds:uri="http://purl.org/dc/terms/"/>
    <ds:schemaRef ds:uri="http://schemas.microsoft.com/office/infopath/2007/PartnerControls"/>
  </ds:schemaRefs>
</ds:datastoreItem>
</file>

<file path=customXml/itemProps3.xml><?xml version="1.0" encoding="utf-8"?>
<ds:datastoreItem xmlns:ds="http://schemas.openxmlformats.org/officeDocument/2006/customXml" ds:itemID="{5C368FCC-A873-4D0A-844F-43ED3DE906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62315</TotalTime>
  <Words>3189</Words>
  <Application>Microsoft Office PowerPoint</Application>
  <PresentationFormat>On-screen Show (4:3)</PresentationFormat>
  <Paragraphs>491</Paragraphs>
  <Slides>10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Government of St helena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Andrea Mittens</dc:creator>
  <cp:lastModifiedBy>Andrea Mittens</cp:lastModifiedBy>
  <cp:revision>3121</cp:revision>
  <cp:lastPrinted>2015-09-24T15:27:22Z</cp:lastPrinted>
  <dcterms:created xsi:type="dcterms:W3CDTF">2012-02-22T12:07:11Z</dcterms:created>
  <dcterms:modified xsi:type="dcterms:W3CDTF">2016-07-18T10:32:46Z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0x01010008ED6F24ADC32C4297DD5AD1F17E2D34</vt:lpwstr>
  </property>
</Properties>
</file>